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63" r:id="rId4"/>
    <p:sldId id="258" r:id="rId5"/>
    <p:sldId id="451" r:id="rId6"/>
    <p:sldId id="454" r:id="rId8"/>
    <p:sldId id="453" r:id="rId9"/>
    <p:sldId id="450" r:id="rId10"/>
    <p:sldId id="528" r:id="rId11"/>
    <p:sldId id="339" r:id="rId12"/>
    <p:sldId id="510" r:id="rId13"/>
    <p:sldId id="456" r:id="rId14"/>
    <p:sldId id="457" r:id="rId15"/>
    <p:sldId id="458" r:id="rId16"/>
    <p:sldId id="471" r:id="rId17"/>
    <p:sldId id="470" r:id="rId18"/>
    <p:sldId id="472" r:id="rId19"/>
    <p:sldId id="449" r:id="rId20"/>
    <p:sldId id="529" r:id="rId21"/>
    <p:sldId id="473" r:id="rId22"/>
    <p:sldId id="463" r:id="rId23"/>
    <p:sldId id="464" r:id="rId24"/>
    <p:sldId id="465" r:id="rId25"/>
    <p:sldId id="374" r:id="rId26"/>
    <p:sldId id="459" r:id="rId27"/>
    <p:sldId id="445" r:id="rId28"/>
    <p:sldId id="506" r:id="rId29"/>
    <p:sldId id="466" r:id="rId30"/>
    <p:sldId id="469" r:id="rId31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6C2A"/>
    <a:srgbClr val="404F5B"/>
    <a:srgbClr val="F1CE9A"/>
    <a:srgbClr val="C3CDD9"/>
    <a:srgbClr val="61472D"/>
    <a:srgbClr val="EBC6A9"/>
    <a:srgbClr val="EECCAB"/>
    <a:srgbClr val="BE7C59"/>
    <a:srgbClr val="7F3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21.png"/><Relationship Id="rId4" Type="http://schemas.openxmlformats.org/officeDocument/2006/relationships/image" Target="../media/image38.png"/><Relationship Id="rId3" Type="http://schemas.openxmlformats.org/officeDocument/2006/relationships/image" Target="../media/image11.jpeg"/><Relationship Id="rId2" Type="http://schemas.openxmlformats.org/officeDocument/2006/relationships/tags" Target="../tags/tag12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6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21.png"/><Relationship Id="rId4" Type="http://schemas.openxmlformats.org/officeDocument/2006/relationships/image" Target="../media/image38.png"/><Relationship Id="rId3" Type="http://schemas.openxmlformats.org/officeDocument/2006/relationships/image" Target="../media/image11.jpeg"/><Relationship Id="rId2" Type="http://schemas.openxmlformats.org/officeDocument/2006/relationships/tags" Target="../tags/tag13.xml"/><Relationship Id="rId1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4.png"/><Relationship Id="rId3" Type="http://schemas.openxmlformats.org/officeDocument/2006/relationships/image" Target="../media/image45.png"/><Relationship Id="rId25" Type="http://schemas.openxmlformats.org/officeDocument/2006/relationships/slideLayout" Target="../slideLayouts/slideLayout2.xml"/><Relationship Id="rId24" Type="http://schemas.openxmlformats.org/officeDocument/2006/relationships/image" Target="../media/image63.png"/><Relationship Id="rId23" Type="http://schemas.openxmlformats.org/officeDocument/2006/relationships/image" Target="../media/image62.png"/><Relationship Id="rId22" Type="http://schemas.openxmlformats.org/officeDocument/2006/relationships/image" Target="../media/image61.png"/><Relationship Id="rId21" Type="http://schemas.openxmlformats.org/officeDocument/2006/relationships/image" Target="../media/image60.png"/><Relationship Id="rId20" Type="http://schemas.openxmlformats.org/officeDocument/2006/relationships/image" Target="../media/image59.png"/><Relationship Id="rId2" Type="http://schemas.openxmlformats.org/officeDocument/2006/relationships/image" Target="../media/image44.png"/><Relationship Id="rId19" Type="http://schemas.openxmlformats.org/officeDocument/2006/relationships/image" Target="../media/image58.png"/><Relationship Id="rId18" Type="http://schemas.openxmlformats.org/officeDocument/2006/relationships/image" Target="../media/image57.png"/><Relationship Id="rId17" Type="http://schemas.openxmlformats.org/officeDocument/2006/relationships/image" Target="../media/image56.png"/><Relationship Id="rId16" Type="http://schemas.openxmlformats.org/officeDocument/2006/relationships/image" Target="../media/image55.png"/><Relationship Id="rId15" Type="http://schemas.openxmlformats.org/officeDocument/2006/relationships/image" Target="../media/image54.png"/><Relationship Id="rId14" Type="http://schemas.openxmlformats.org/officeDocument/2006/relationships/image" Target="../media/image53.png"/><Relationship Id="rId13" Type="http://schemas.openxmlformats.org/officeDocument/2006/relationships/image" Target="../media/image52.png"/><Relationship Id="rId12" Type="http://schemas.openxmlformats.org/officeDocument/2006/relationships/image" Target="../media/image51.png"/><Relationship Id="rId11" Type="http://schemas.openxmlformats.org/officeDocument/2006/relationships/image" Target="../media/image50.png"/><Relationship Id="rId10" Type="http://schemas.openxmlformats.org/officeDocument/2006/relationships/image" Target="../media/image49.png"/><Relationship Id="rId1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0.png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7.png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67.png"/><Relationship Id="rId3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3.png"/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86.png"/><Relationship Id="rId7" Type="http://schemas.openxmlformats.org/officeDocument/2006/relationships/image" Target="../media/image20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1.jpeg"/><Relationship Id="rId3" Type="http://schemas.openxmlformats.org/officeDocument/2006/relationships/tags" Target="../tags/tag14.xml"/><Relationship Id="rId2" Type="http://schemas.openxmlformats.org/officeDocument/2006/relationships/image" Target="../media/image85.jpe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70.png"/><Relationship Id="rId7" Type="http://schemas.openxmlformats.org/officeDocument/2006/relationships/image" Target="../media/image64.png"/><Relationship Id="rId6" Type="http://schemas.openxmlformats.org/officeDocument/2006/relationships/image" Target="../media/image6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3" Type="http://schemas.openxmlformats.org/officeDocument/2006/relationships/image" Target="../media/image75.png"/><Relationship Id="rId2" Type="http://schemas.openxmlformats.org/officeDocument/2006/relationships/image" Target="../media/image87.png"/><Relationship Id="rId1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Relationship Id="rId3" Type="http://schemas.openxmlformats.org/officeDocument/2006/relationships/image" Target="../media/image87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.png"/><Relationship Id="rId7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tags" Target="../tags/tag3.xml"/><Relationship Id="rId4" Type="http://schemas.openxmlformats.org/officeDocument/2006/relationships/image" Target="../media/image8.png"/><Relationship Id="rId3" Type="http://schemas.openxmlformats.org/officeDocument/2006/relationships/tags" Target="../tags/tag2.xml"/><Relationship Id="rId2" Type="http://schemas.openxmlformats.org/officeDocument/2006/relationships/image" Target="../media/image7.png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eg"/><Relationship Id="rId8" Type="http://schemas.openxmlformats.org/officeDocument/2006/relationships/image" Target="../media/image13.png"/><Relationship Id="rId7" Type="http://schemas.openxmlformats.org/officeDocument/2006/relationships/image" Target="../media/image5.png"/><Relationship Id="rId6" Type="http://schemas.openxmlformats.org/officeDocument/2006/relationships/tags" Target="../tags/tag7.xml"/><Relationship Id="rId5" Type="http://schemas.openxmlformats.org/officeDocument/2006/relationships/image" Target="../media/image12.png"/><Relationship Id="rId4" Type="http://schemas.openxmlformats.org/officeDocument/2006/relationships/tags" Target="../tags/tag6.xml"/><Relationship Id="rId3" Type="http://schemas.openxmlformats.org/officeDocument/2006/relationships/image" Target="../media/image11.jpeg"/><Relationship Id="rId2" Type="http://schemas.openxmlformats.org/officeDocument/2006/relationships/tags" Target="../tags/tag5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6.png"/><Relationship Id="rId10" Type="http://schemas.openxmlformats.org/officeDocument/2006/relationships/image" Target="../media/image15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jpeg"/><Relationship Id="rId7" Type="http://schemas.openxmlformats.org/officeDocument/2006/relationships/image" Target="../media/image5.png"/><Relationship Id="rId6" Type="http://schemas.openxmlformats.org/officeDocument/2006/relationships/tags" Target="../tags/tag10.xml"/><Relationship Id="rId5" Type="http://schemas.openxmlformats.org/officeDocument/2006/relationships/image" Target="../media/image12.png"/><Relationship Id="rId4" Type="http://schemas.openxmlformats.org/officeDocument/2006/relationships/tags" Target="../tags/tag9.xml"/><Relationship Id="rId3" Type="http://schemas.openxmlformats.org/officeDocument/2006/relationships/image" Target="../media/image11.jpeg"/><Relationship Id="rId2" Type="http://schemas.openxmlformats.org/officeDocument/2006/relationships/tags" Target="../tags/tag8.xml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47040" y="1577975"/>
            <a:ext cx="1162050" cy="4438015"/>
          </a:xfrm>
          <a:prstGeom prst="rect">
            <a:avLst/>
          </a:prstGeom>
          <a:noFill/>
          <a:ln w="28575" cmpd="sng">
            <a:solidFill>
              <a:srgbClr val="EBC6A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931670" y="5054600"/>
            <a:ext cx="51257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b="1" dirty="0">
                <a:solidFill>
                  <a:srgbClr val="BE7C59"/>
                </a:solidFill>
                <a:latin typeface="华文仿宋" panose="02010600040101010101" pitchFamily="2" charset="-122"/>
                <a:ea typeface="华文仿宋" panose="02010600040101010101" pitchFamily="2" charset="-122"/>
                <a:sym typeface="+mn-ea"/>
              </a:rPr>
              <a:t>星悦</a:t>
            </a:r>
            <a:r>
              <a:rPr lang="en-US" altLang="zh-CN" b="1" dirty="0">
                <a:solidFill>
                  <a:srgbClr val="BE7C59"/>
                </a:solidFill>
                <a:latin typeface="华文仿宋" panose="02010600040101010101" pitchFamily="2" charset="-122"/>
                <a:ea typeface="华文仿宋" panose="02010600040101010101" pitchFamily="2" charset="-122"/>
                <a:sym typeface="+mn-ea"/>
              </a:rPr>
              <a:t>.</a:t>
            </a:r>
            <a:r>
              <a:rPr lang="zh-CN" altLang="en-US" b="1" dirty="0">
                <a:solidFill>
                  <a:srgbClr val="BE7C59"/>
                </a:solidFill>
                <a:latin typeface="华文仿宋" panose="02010600040101010101" pitchFamily="2" charset="-122"/>
                <a:ea typeface="华文仿宋" panose="02010600040101010101" pitchFamily="2" charset="-122"/>
                <a:sym typeface="+mn-ea"/>
              </a:rPr>
              <a:t>礼玉金湾玉麟阁架空层入户厅</a:t>
            </a:r>
            <a:r>
              <a:rPr lang="zh-CN" altLang="en-US" b="1" dirty="0" smtClean="0">
                <a:solidFill>
                  <a:srgbClr val="BE7C59"/>
                </a:solidFill>
                <a:latin typeface="华文仿宋" panose="02010600040101010101" pitchFamily="2" charset="-122"/>
                <a:ea typeface="华文仿宋" panose="02010600040101010101" pitchFamily="2" charset="-122"/>
                <a:sym typeface="+mn-ea"/>
              </a:rPr>
              <a:t>项目软装方案</a:t>
            </a:r>
            <a:endParaRPr lang="zh-CN" altLang="en-US" b="1" dirty="0" smtClean="0">
              <a:solidFill>
                <a:srgbClr val="BE7C59"/>
              </a:solidFill>
              <a:latin typeface="华文仿宋" panose="02010600040101010101" pitchFamily="2" charset="-122"/>
              <a:ea typeface="华文仿宋" panose="0201060004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59830" y="4635500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smtClean="0">
                <a:solidFill>
                  <a:srgbClr val="BE7C59"/>
                </a:solidFill>
                <a:latin typeface="华文仿宋" panose="02010600040101010101" pitchFamily="2" charset="-122"/>
                <a:ea typeface="华文仿宋" panose="02010600040101010101" pitchFamily="2" charset="-122"/>
                <a:sym typeface="+mn-ea"/>
              </a:rPr>
              <a:t>02-24</a:t>
            </a:r>
            <a:endParaRPr lang="en-US" b="1" dirty="0" smtClean="0">
              <a:solidFill>
                <a:srgbClr val="BE7C59"/>
              </a:solidFill>
              <a:latin typeface="华文仿宋" panose="02010600040101010101" pitchFamily="2" charset="-122"/>
              <a:ea typeface="华文仿宋" panose="0201060004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259830" y="4175125"/>
            <a:ext cx="7975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rgbClr val="EECCAB"/>
                </a:solidFill>
                <a:latin typeface="华文仿宋" panose="02010600040101010101" pitchFamily="2" charset="-122"/>
                <a:ea typeface="华文仿宋" panose="02010600040101010101" pitchFamily="2" charset="-122"/>
                <a:sym typeface="+mn-ea"/>
              </a:rPr>
              <a:t>2022</a:t>
            </a:r>
            <a:endParaRPr lang="en-US" sz="2400" b="1" dirty="0" smtClean="0">
              <a:solidFill>
                <a:srgbClr val="EECCAB"/>
              </a:solidFill>
              <a:latin typeface="华文仿宋" panose="02010600040101010101" pitchFamily="2" charset="-122"/>
              <a:ea typeface="华文仿宋" panose="02010600040101010101" pitchFamily="2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20305" y="-8255"/>
            <a:ext cx="4577080" cy="687451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657860" y="1842135"/>
            <a:ext cx="1162050" cy="4438015"/>
          </a:xfrm>
          <a:prstGeom prst="rect">
            <a:avLst/>
          </a:prstGeom>
          <a:noFill/>
          <a:ln w="28575" cmpd="sng">
            <a:solidFill>
              <a:srgbClr val="EBC6A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344262" y="1006950"/>
            <a:ext cx="365388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A区入户大厅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花盆</a:t>
            </a:r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位置示意图</a:t>
            </a:r>
            <a:endParaRPr lang="en-US" altLang="zh-CN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  <a:sym typeface="+mn-ea"/>
            </a:endParaRPr>
          </a:p>
        </p:txBody>
      </p:sp>
      <p:sp>
        <p:nvSpPr>
          <p:cNvPr id="36" name="TextBox 5"/>
          <p:cNvSpPr txBox="1"/>
          <p:nvPr/>
        </p:nvSpPr>
        <p:spPr>
          <a:xfrm>
            <a:off x="344262" y="305638"/>
            <a:ext cx="759958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gradFill>
                  <a:gsLst>
                    <a:gs pos="0">
                      <a:srgbClr val="C09D87"/>
                    </a:gs>
                    <a:gs pos="100000">
                      <a:srgbClr val="8D512F"/>
                    </a:gs>
                  </a:gsLst>
                  <a:lin scaled="1"/>
                </a:gradFill>
              </a:rPr>
              <a:t>CHONGQING LIYUJINWAN PROJECT</a:t>
            </a:r>
            <a:endParaRPr lang="en-US" altLang="zh-CN" sz="1200" dirty="0">
              <a:gradFill>
                <a:gsLst>
                  <a:gs pos="0">
                    <a:srgbClr val="C09D87"/>
                  </a:gs>
                  <a:gs pos="100000">
                    <a:srgbClr val="8D512F"/>
                  </a:gs>
                </a:gsLst>
                <a:lin scaled="1"/>
              </a:gradFill>
            </a:endParaRPr>
          </a:p>
          <a:p>
            <a:r>
              <a:rPr lang="en-US" altLang="zh-CN" sz="1200" dirty="0" smtClean="0">
                <a:gradFill>
                  <a:gsLst>
                    <a:gs pos="0">
                      <a:srgbClr val="C09D87"/>
                    </a:gs>
                    <a:gs pos="100000">
                      <a:srgbClr val="8D512F"/>
                    </a:gs>
                  </a:gsLst>
                  <a:lin scaled="1"/>
                </a:gradFill>
              </a:rPr>
              <a:t>SPACE</a:t>
            </a:r>
            <a:endParaRPr lang="en-US" altLang="zh-CN" sz="1200" dirty="0" smtClean="0">
              <a:gradFill>
                <a:gsLst>
                  <a:gs pos="0">
                    <a:srgbClr val="C09D87"/>
                  </a:gs>
                  <a:gs pos="100000">
                    <a:srgbClr val="8D512F"/>
                  </a:gs>
                </a:gsLst>
                <a:lin scaled="1"/>
              </a:gradFill>
            </a:endParaRPr>
          </a:p>
          <a:p>
            <a:r>
              <a:rPr lang="en-US" altLang="zh-CN" sz="1200" dirty="0" smtClean="0">
                <a:gradFill>
                  <a:gsLst>
                    <a:gs pos="0">
                      <a:srgbClr val="C09D87"/>
                    </a:gs>
                    <a:gs pos="100000">
                      <a:srgbClr val="8D512F"/>
                    </a:gs>
                  </a:gsLst>
                  <a:lin scaled="1"/>
                </a:gradFill>
              </a:rPr>
              <a:t>DESIGN CONCEPT</a:t>
            </a:r>
            <a:endParaRPr lang="en-US" altLang="zh-CN" sz="1200" dirty="0" smtClean="0">
              <a:gradFill>
                <a:gsLst>
                  <a:gs pos="0">
                    <a:srgbClr val="C09D87"/>
                  </a:gs>
                  <a:gs pos="100000">
                    <a:srgbClr val="8D512F"/>
                  </a:gs>
                </a:gsLst>
                <a:lin scaled="1"/>
              </a:gra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618355" y="5761355"/>
            <a:ext cx="26155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12#</a:t>
            </a:r>
            <a:r>
              <a:rPr lang="zh-CN" altLang="en-US"/>
              <a:t>、</a:t>
            </a:r>
            <a:r>
              <a:rPr lang="en-US"/>
              <a:t>13#</a:t>
            </a:r>
            <a:r>
              <a:rPr lang="zh-CN" altLang="en-US"/>
              <a:t>、</a:t>
            </a:r>
            <a:r>
              <a:rPr lang="en-US" altLang="zh-CN"/>
              <a:t>14#</a:t>
            </a:r>
            <a:r>
              <a:rPr lang="zh-CN" altLang="en-US"/>
              <a:t>、</a:t>
            </a:r>
            <a:r>
              <a:rPr lang="en-US" altLang="zh-CN"/>
              <a:t>15#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grayscl/>
            <a:lum bright="-24000"/>
          </a:blip>
          <a:stretch>
            <a:fillRect/>
          </a:stretch>
        </p:blipFill>
        <p:spPr>
          <a:xfrm>
            <a:off x="4168140" y="1590675"/>
            <a:ext cx="3700780" cy="4170680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 flipH="1">
            <a:off x="2050415" y="2230120"/>
            <a:ext cx="2817495" cy="79057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4627880" y="2054860"/>
            <a:ext cx="426085" cy="35877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6671945" y="2054860"/>
            <a:ext cx="426085" cy="35877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>
            <a:off x="7000875" y="2326640"/>
            <a:ext cx="2132330" cy="48831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8" name="图片 37"/>
          <p:cNvPicPr>
            <a:picLocks noChangeAspect="1"/>
          </p:cNvPicPr>
          <p:nvPr/>
        </p:nvPicPr>
        <p:blipFill>
          <a:blip r:embed="rId3"/>
          <a:srcRect t="71252" r="40090"/>
          <a:stretch>
            <a:fillRect/>
          </a:stretch>
        </p:blipFill>
        <p:spPr>
          <a:xfrm>
            <a:off x="931545" y="3418205"/>
            <a:ext cx="1775460" cy="1243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32141" t="513" r="750" b="6989"/>
          <a:stretch>
            <a:fillRect/>
          </a:stretch>
        </p:blipFill>
        <p:spPr>
          <a:xfrm>
            <a:off x="9267190" y="950595"/>
            <a:ext cx="1988820" cy="4000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1420495" y="2800350"/>
            <a:ext cx="42246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B</a:t>
            </a:r>
            <a:r>
              <a:rPr lang="zh-CN" altLang="en-US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区</a:t>
            </a:r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公共空间软装方案</a:t>
            </a:r>
            <a:endParaRPr lang="zh-CN" altLang="en-US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6" name="TextBox 5"/>
          <p:cNvSpPr txBox="1"/>
          <p:nvPr/>
        </p:nvSpPr>
        <p:spPr>
          <a:xfrm>
            <a:off x="1420495" y="2155190"/>
            <a:ext cx="8094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CHONGQING LIYUJINWAN PROJECT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SPACE</a:t>
            </a:r>
            <a:endParaRPr lang="en-US" altLang="zh-CN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DESIGN CONCEPT</a:t>
            </a:r>
            <a:endParaRPr lang="en-US" altLang="zh-CN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344262" y="1006950"/>
            <a:ext cx="36538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B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区入户大厅平面布置图</a:t>
            </a:r>
            <a:endParaRPr lang="zh-CN" alt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6" name="TextBox 5"/>
          <p:cNvSpPr txBox="1"/>
          <p:nvPr/>
        </p:nvSpPr>
        <p:spPr>
          <a:xfrm>
            <a:off x="344262" y="288493"/>
            <a:ext cx="759958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CHONGQING LIYUJINWAN PROJECT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SPACE</a:t>
            </a:r>
            <a:endParaRPr lang="en-US" altLang="zh-CN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DESIGN CONCEPT</a:t>
            </a:r>
            <a:endParaRPr lang="en-US" altLang="zh-CN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71805" y="1604010"/>
            <a:ext cx="2618105" cy="3581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012190" y="1645285"/>
            <a:ext cx="13658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/>
              <a:t>L</a:t>
            </a:r>
            <a:r>
              <a:rPr lang="zh-CN" altLang="en-US" sz="1200" b="1"/>
              <a:t>型入户大厅</a:t>
            </a:r>
            <a:endParaRPr lang="zh-CN" altLang="en-US" sz="1200" b="1"/>
          </a:p>
        </p:txBody>
      </p:sp>
      <p:sp>
        <p:nvSpPr>
          <p:cNvPr id="15" name="矩形 14"/>
          <p:cNvSpPr/>
          <p:nvPr/>
        </p:nvSpPr>
        <p:spPr>
          <a:xfrm>
            <a:off x="3524885" y="1604010"/>
            <a:ext cx="4603750" cy="3581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132070" y="1645285"/>
            <a:ext cx="13893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/>
              <a:t>回字型入户大厅</a:t>
            </a:r>
            <a:endParaRPr lang="zh-CN" altLang="en-US" sz="1200" b="1"/>
          </a:p>
        </p:txBody>
      </p:sp>
      <p:sp>
        <p:nvSpPr>
          <p:cNvPr id="9" name="文本框 8"/>
          <p:cNvSpPr txBox="1"/>
          <p:nvPr/>
        </p:nvSpPr>
        <p:spPr>
          <a:xfrm>
            <a:off x="1152525" y="4959350"/>
            <a:ext cx="1937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1#</a:t>
            </a:r>
            <a:r>
              <a:rPr lang="zh-CN" altLang="en-US"/>
              <a:t>，</a:t>
            </a:r>
            <a:r>
              <a:rPr lang="en-US" altLang="zh-CN"/>
              <a:t>2#</a:t>
            </a:r>
            <a:r>
              <a:rPr lang="zh-CN" altLang="en-US"/>
              <a:t>，</a:t>
            </a:r>
            <a:r>
              <a:rPr lang="en-US" altLang="zh-CN"/>
              <a:t>3#</a:t>
            </a:r>
            <a:r>
              <a:rPr lang="zh-CN" altLang="en-US"/>
              <a:t>，</a:t>
            </a:r>
            <a:r>
              <a:rPr lang="en-US" altLang="zh-CN"/>
              <a:t>4#</a:t>
            </a:r>
            <a:endParaRPr lang="en-US" altLang="zh-CN"/>
          </a:p>
        </p:txBody>
      </p:sp>
      <p:sp>
        <p:nvSpPr>
          <p:cNvPr id="10" name="文本框 9"/>
          <p:cNvSpPr txBox="1"/>
          <p:nvPr/>
        </p:nvSpPr>
        <p:spPr>
          <a:xfrm>
            <a:off x="4802505" y="4959350"/>
            <a:ext cx="1937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sz="1800"/>
              <a:t>5#</a:t>
            </a:r>
            <a:endParaRPr lang="en-US" sz="1800"/>
          </a:p>
        </p:txBody>
      </p:sp>
      <p:sp>
        <p:nvSpPr>
          <p:cNvPr id="17" name="文本框 16"/>
          <p:cNvSpPr txBox="1"/>
          <p:nvPr/>
        </p:nvSpPr>
        <p:spPr>
          <a:xfrm>
            <a:off x="7179945" y="4944745"/>
            <a:ext cx="1937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sz="1800"/>
              <a:t>6#</a:t>
            </a:r>
            <a:endParaRPr lang="en-US" sz="1800"/>
          </a:p>
        </p:txBody>
      </p:sp>
      <p:sp>
        <p:nvSpPr>
          <p:cNvPr id="18" name="文本框 17"/>
          <p:cNvSpPr txBox="1"/>
          <p:nvPr/>
        </p:nvSpPr>
        <p:spPr>
          <a:xfrm>
            <a:off x="9900920" y="4944745"/>
            <a:ext cx="1937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7#</a:t>
            </a:r>
            <a:endParaRPr lang="en-US" altLang="zh-CN"/>
          </a:p>
        </p:txBody>
      </p:sp>
      <p:sp>
        <p:nvSpPr>
          <p:cNvPr id="13" name="矩形 12"/>
          <p:cNvSpPr/>
          <p:nvPr/>
        </p:nvSpPr>
        <p:spPr>
          <a:xfrm>
            <a:off x="8406765" y="1604010"/>
            <a:ext cx="3343910" cy="3581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9398000" y="1645285"/>
            <a:ext cx="13893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/>
              <a:t>L</a:t>
            </a:r>
            <a:r>
              <a:rPr lang="zh-CN" altLang="en-US" sz="1200" b="1"/>
              <a:t>字型入户大厅</a:t>
            </a:r>
            <a:endParaRPr lang="zh-CN" altLang="en-US" sz="1200" b="1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0185" y="2632710"/>
            <a:ext cx="3454400" cy="194881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185" y="3253740"/>
            <a:ext cx="2503805" cy="142938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450" y="2632710"/>
            <a:ext cx="1646555" cy="24091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 rot="10800000">
            <a:off x="8419465" y="3048000"/>
            <a:ext cx="3230880" cy="1841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61060" y="1318260"/>
            <a:ext cx="21196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B</a:t>
            </a:r>
            <a:r>
              <a:rPr lang="zh-CN" alt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区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现场照片</a:t>
            </a:r>
            <a:endParaRPr lang="zh-CN" alt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05572" y="1318260"/>
            <a:ext cx="6524625" cy="48958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47320" y="2732405"/>
            <a:ext cx="3911600" cy="22066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61060" y="1318260"/>
            <a:ext cx="21196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B</a:t>
            </a:r>
            <a:r>
              <a:rPr lang="zh-CN" alt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区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现场照片</a:t>
            </a:r>
            <a:endParaRPr lang="zh-CN" alt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80075" y="2195229"/>
            <a:ext cx="3053715" cy="40747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790" y="2184752"/>
            <a:ext cx="3070283" cy="40921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413" y="2184752"/>
            <a:ext cx="3026662" cy="408527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439420" y="3284220"/>
            <a:ext cx="3593465" cy="205168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61060" y="1318260"/>
            <a:ext cx="21196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B</a:t>
            </a:r>
            <a:r>
              <a:rPr lang="zh-CN" alt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区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现场照片</a:t>
            </a:r>
            <a:endParaRPr lang="zh-CN" alt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35630" y="2406919"/>
            <a:ext cx="9004893" cy="29511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215" y="3441092"/>
            <a:ext cx="263513" cy="39243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903" y="3442900"/>
            <a:ext cx="269293" cy="39457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8826" y="3478680"/>
            <a:ext cx="272349" cy="40778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8668" y="3478680"/>
            <a:ext cx="269147" cy="39862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50" y="2406650"/>
            <a:ext cx="2090420" cy="305879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48766" y="949294"/>
            <a:ext cx="21196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B</a:t>
            </a:r>
            <a:r>
              <a:rPr lang="zh-CN" alt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区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现场照片</a:t>
            </a:r>
            <a:endParaRPr lang="zh-CN" alt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grayscl/>
          </a:blip>
          <a:stretch>
            <a:fillRect/>
          </a:stretch>
        </p:blipFill>
        <p:spPr>
          <a:xfrm rot="16200000">
            <a:off x="-759192" y="2644426"/>
            <a:ext cx="4897755" cy="27914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996" y="2934910"/>
            <a:ext cx="9106584" cy="22049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996" y="2934910"/>
            <a:ext cx="9077325" cy="22288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415" y="2934911"/>
            <a:ext cx="2951018" cy="222108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1646827909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8460" y="3942080"/>
            <a:ext cx="5487035" cy="2399030"/>
          </a:xfrm>
          <a:prstGeom prst="rect">
            <a:avLst/>
          </a:prstGeom>
        </p:spPr>
      </p:pic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5400000">
            <a:off x="8124692" y="3575548"/>
            <a:ext cx="1905000" cy="3132455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8297412" y="6247627"/>
            <a:ext cx="184340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/>
              <a:t>沙发部位皮料颜色色卡</a:t>
            </a:r>
            <a:endParaRPr lang="zh-CN" altLang="en-US" sz="1200"/>
          </a:p>
        </p:txBody>
      </p:sp>
      <p:sp>
        <p:nvSpPr>
          <p:cNvPr id="17" name="TextBox 5"/>
          <p:cNvSpPr txBox="1"/>
          <p:nvPr/>
        </p:nvSpPr>
        <p:spPr>
          <a:xfrm>
            <a:off x="367030" y="457200"/>
            <a:ext cx="36372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gradFill>
                  <a:gsLst>
                    <a:gs pos="0">
                      <a:srgbClr val="C09D87"/>
                    </a:gs>
                    <a:gs pos="100000">
                      <a:srgbClr val="8D512F"/>
                    </a:gs>
                  </a:gsLst>
                  <a:lin scaled="1"/>
                </a:gradFill>
              </a:rPr>
              <a:t>CHONGQING LIYUJINWAN PROJECT</a:t>
            </a:r>
            <a:endParaRPr lang="en-US" altLang="zh-CN" sz="1200" dirty="0">
              <a:gradFill>
                <a:gsLst>
                  <a:gs pos="0">
                    <a:srgbClr val="C09D87"/>
                  </a:gs>
                  <a:gs pos="100000">
                    <a:srgbClr val="8D512F"/>
                  </a:gs>
                </a:gsLst>
                <a:lin scaled="1"/>
              </a:gradFill>
            </a:endParaRPr>
          </a:p>
          <a:p>
            <a:r>
              <a:rPr lang="en-US" altLang="zh-CN" sz="1200" dirty="0" smtClean="0">
                <a:gradFill>
                  <a:gsLst>
                    <a:gs pos="0">
                      <a:srgbClr val="C09D87"/>
                    </a:gs>
                    <a:gs pos="100000">
                      <a:srgbClr val="8D512F"/>
                    </a:gs>
                  </a:gsLst>
                  <a:lin scaled="1"/>
                </a:gradFill>
              </a:rPr>
              <a:t>SPACE</a:t>
            </a:r>
            <a:endParaRPr lang="en-US" altLang="zh-CN" sz="1200" dirty="0" smtClean="0">
              <a:gradFill>
                <a:gsLst>
                  <a:gs pos="0">
                    <a:srgbClr val="C09D87"/>
                  </a:gs>
                  <a:gs pos="100000">
                    <a:srgbClr val="8D512F"/>
                  </a:gs>
                </a:gsLst>
                <a:lin scaled="1"/>
              </a:gradFill>
            </a:endParaRPr>
          </a:p>
          <a:p>
            <a:r>
              <a:rPr lang="en-US" altLang="zh-CN" sz="1200" dirty="0" smtClean="0">
                <a:gradFill>
                  <a:gsLst>
                    <a:gs pos="0">
                      <a:srgbClr val="C09D87"/>
                    </a:gs>
                    <a:gs pos="100000">
                      <a:srgbClr val="8D512F"/>
                    </a:gs>
                  </a:gsLst>
                  <a:lin scaled="1"/>
                </a:gradFill>
              </a:rPr>
              <a:t>DESIGN CONCEPT</a:t>
            </a:r>
            <a:endParaRPr lang="en-US" altLang="zh-CN" sz="1200" dirty="0" smtClean="0">
              <a:gradFill>
                <a:gsLst>
                  <a:gs pos="0">
                    <a:srgbClr val="C09D87"/>
                  </a:gs>
                  <a:gs pos="100000">
                    <a:srgbClr val="8D512F"/>
                  </a:gs>
                </a:gsLst>
                <a:lin scaled="1"/>
              </a:gra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67030" y="1091565"/>
            <a:ext cx="376618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B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区入户大厅软装方案一及点位图</a:t>
            </a:r>
            <a:endParaRPr lang="zh-CN" alt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913305" y="5324228"/>
            <a:ext cx="15500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名称：沙发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材质：西皮</a:t>
            </a:r>
            <a:endParaRPr lang="zh-CN" altLang="en-US" sz="1200">
              <a:sym typeface="+mn-ea"/>
            </a:endParaRPr>
          </a:p>
          <a:p>
            <a:r>
              <a:rPr lang="zh-CN" altLang="en-US" sz="1200">
                <a:sym typeface="+mn-ea"/>
              </a:rPr>
              <a:t>形状</a:t>
            </a:r>
            <a:r>
              <a:rPr lang="zh-CN" altLang="en-US" sz="1200" smtClean="0">
                <a:sym typeface="+mn-ea"/>
              </a:rPr>
              <a:t>：长方体</a:t>
            </a:r>
            <a:endParaRPr lang="zh-CN" altLang="en-US" sz="1200">
              <a:sym typeface="+mn-ea"/>
            </a:endParaRPr>
          </a:p>
          <a:p>
            <a:r>
              <a:rPr lang="zh-CN" altLang="en-US" sz="1200">
                <a:sym typeface="+mn-ea"/>
              </a:rPr>
              <a:t>规格尺寸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1860*800*830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1</a:t>
            </a:r>
            <a:endParaRPr lang="zh-CN" altLang="en-US" sz="1200"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960930" y="3357282"/>
            <a:ext cx="1686302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</a:t>
            </a:r>
            <a:r>
              <a:rPr lang="zh-CN" altLang="en-US" sz="1200" b="1" smtClean="0"/>
              <a:t>：挂画</a:t>
            </a:r>
            <a:endParaRPr lang="zh-CN" altLang="en-US" sz="1200" b="1"/>
          </a:p>
          <a:p>
            <a:r>
              <a:rPr lang="zh-CN" altLang="en-US" sz="1200" smtClean="0">
                <a:sym typeface="+mn-ea"/>
              </a:rPr>
              <a:t>形</a:t>
            </a:r>
            <a:r>
              <a:rPr lang="zh-CN" altLang="en-US" sz="1200">
                <a:sym typeface="+mn-ea"/>
              </a:rPr>
              <a:t>状</a:t>
            </a:r>
            <a:r>
              <a:rPr lang="zh-CN" altLang="en-US" sz="1200" smtClean="0">
                <a:sym typeface="+mn-ea"/>
              </a:rPr>
              <a:t>：长方形</a:t>
            </a:r>
            <a:endParaRPr lang="zh-CN" altLang="en-US" sz="1200">
              <a:sym typeface="+mn-ea"/>
            </a:endParaRPr>
          </a:p>
          <a:p>
            <a:r>
              <a:rPr lang="zh-CN" altLang="en-US" sz="1200">
                <a:sym typeface="+mn-ea"/>
              </a:rPr>
              <a:t>规格尺寸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800*1200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数量：</a:t>
            </a:r>
            <a:r>
              <a:rPr lang="en-US" altLang="zh-CN" sz="1200" smtClean="0">
                <a:sym typeface="+mn-ea"/>
              </a:rPr>
              <a:t>2</a:t>
            </a:r>
            <a:r>
              <a:rPr lang="zh-CN" altLang="en-US" sz="1200" smtClean="0">
                <a:sym typeface="+mn-ea"/>
              </a:rPr>
              <a:t>幅</a:t>
            </a: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7173" y="5519006"/>
            <a:ext cx="530398" cy="304826"/>
          </a:xfrm>
          <a:prstGeom prst="rect">
            <a:avLst/>
          </a:prstGeom>
        </p:spPr>
      </p:pic>
      <p:cxnSp>
        <p:nvCxnSpPr>
          <p:cNvPr id="7" name="曲线连接符 6"/>
          <p:cNvCxnSpPr>
            <a:endCxn id="5" idx="1"/>
          </p:cNvCxnSpPr>
          <p:nvPr/>
        </p:nvCxnSpPr>
        <p:spPr>
          <a:xfrm>
            <a:off x="3992880" y="5130800"/>
            <a:ext cx="3774440" cy="540385"/>
          </a:xfrm>
          <a:prstGeom prst="curvedConnector3">
            <a:avLst>
              <a:gd name="adj1" fmla="val 5001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5183" y="4333817"/>
            <a:ext cx="530398" cy="353722"/>
          </a:xfrm>
          <a:prstGeom prst="rect">
            <a:avLst/>
          </a:prstGeom>
        </p:spPr>
      </p:pic>
      <p:cxnSp>
        <p:nvCxnSpPr>
          <p:cNvPr id="18" name="曲线连接符 17"/>
          <p:cNvCxnSpPr>
            <a:endCxn id="8" idx="1"/>
          </p:cNvCxnSpPr>
          <p:nvPr/>
        </p:nvCxnSpPr>
        <p:spPr>
          <a:xfrm flipV="1">
            <a:off x="3601720" y="4511040"/>
            <a:ext cx="5653405" cy="200025"/>
          </a:xfrm>
          <a:prstGeom prst="curvedConnector3">
            <a:avLst>
              <a:gd name="adj1" fmla="val 50006"/>
            </a:avLst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85" y="1504315"/>
            <a:ext cx="3454400" cy="19488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805605" y="2841378"/>
            <a:ext cx="15500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/>
              <a:t>名称：休闲椅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材质：西皮</a:t>
            </a:r>
            <a:endParaRPr lang="zh-CN" altLang="en-US" sz="1200">
              <a:sym typeface="+mn-ea"/>
            </a:endParaRPr>
          </a:p>
          <a:p>
            <a:r>
              <a:rPr lang="zh-CN" altLang="en-US" sz="1200">
                <a:sym typeface="+mn-ea"/>
              </a:rPr>
              <a:t>形状</a:t>
            </a:r>
            <a:r>
              <a:rPr lang="zh-CN" altLang="en-US" sz="1200" smtClean="0">
                <a:sym typeface="+mn-ea"/>
              </a:rPr>
              <a:t>：</a:t>
            </a:r>
            <a:endParaRPr lang="zh-CN" altLang="en-US" sz="1200" smtClean="0">
              <a:sym typeface="+mn-ea"/>
            </a:endParaRPr>
          </a:p>
          <a:p>
            <a:r>
              <a:rPr lang="zh-CN" altLang="en-US" sz="1200">
                <a:sym typeface="+mn-ea"/>
              </a:rPr>
              <a:t>规格尺寸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850*700*750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2</a:t>
            </a:r>
            <a:endParaRPr lang="zh-CN" altLang="en-US" sz="120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864910" y="2805183"/>
            <a:ext cx="15500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/>
              <a:t>名称：边几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材质：大理石</a:t>
            </a:r>
            <a:endParaRPr lang="zh-CN" altLang="en-US" sz="1200">
              <a:sym typeface="+mn-ea"/>
            </a:endParaRPr>
          </a:p>
          <a:p>
            <a:r>
              <a:rPr lang="zh-CN" altLang="en-US" sz="1200">
                <a:sym typeface="+mn-ea"/>
              </a:rPr>
              <a:t>形状</a:t>
            </a:r>
            <a:r>
              <a:rPr lang="zh-CN" altLang="en-US" sz="1200" smtClean="0">
                <a:sym typeface="+mn-ea"/>
              </a:rPr>
              <a:t>：</a:t>
            </a:r>
            <a:endParaRPr lang="zh-CN" altLang="en-US" sz="1200" smtClean="0">
              <a:sym typeface="+mn-ea"/>
            </a:endParaRPr>
          </a:p>
          <a:p>
            <a:r>
              <a:rPr lang="zh-CN" altLang="en-US" sz="1200">
                <a:sym typeface="+mn-ea"/>
              </a:rPr>
              <a:t>规格尺寸</a:t>
            </a:r>
            <a:r>
              <a:rPr lang="zh-CN" altLang="en-US" sz="1200" smtClean="0">
                <a:sym typeface="+mn-ea"/>
              </a:rPr>
              <a:t>：ø45</a:t>
            </a:r>
            <a:r>
              <a:rPr lang="en-US" altLang="zh-CN" sz="1200" smtClean="0">
                <a:sym typeface="+mn-ea"/>
              </a:rPr>
              <a:t>0</a:t>
            </a:r>
            <a:r>
              <a:rPr lang="zh-CN" altLang="en-US" sz="1200" smtClean="0">
                <a:sym typeface="+mn-ea"/>
              </a:rPr>
              <a:t>*60</a:t>
            </a:r>
            <a:r>
              <a:rPr lang="en-US" altLang="zh-CN" sz="1200" smtClean="0">
                <a:sym typeface="+mn-ea"/>
              </a:rPr>
              <a:t>0</a:t>
            </a:r>
            <a:endParaRPr lang="zh-CN" altLang="en-US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1</a:t>
            </a:r>
            <a:endParaRPr lang="en-US" altLang="zh-CN" sz="1200" smtClean="0"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3155" y="600075"/>
            <a:ext cx="2322195" cy="217360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8280" y="1061085"/>
            <a:ext cx="1701165" cy="2237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3415" y="1057910"/>
            <a:ext cx="1667510" cy="22269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406710" name="图片 1" descr="1599734307(1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00" y="1410335"/>
            <a:ext cx="1059815" cy="12395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图片 61" descr="D{A)]J90F8980S50WQA)3[F"/>
          <p:cNvPicPr>
            <a:picLocks noChangeAspect="1"/>
          </p:cNvPicPr>
          <p:nvPr/>
        </p:nvPicPr>
        <p:blipFill>
          <a:blip r:embed="rId1"/>
          <a:srcRect l="27040" t="12993" r="28244" b="33449"/>
          <a:stretch>
            <a:fillRect/>
          </a:stretch>
        </p:blipFill>
        <p:spPr>
          <a:xfrm>
            <a:off x="367030" y="3631565"/>
            <a:ext cx="5305425" cy="28174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5400000">
            <a:off x="8124692" y="3575548"/>
            <a:ext cx="1905000" cy="3132455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8297412" y="6247627"/>
            <a:ext cx="184340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/>
              <a:t>沙发部位皮料颜色色卡</a:t>
            </a:r>
            <a:endParaRPr lang="zh-CN" altLang="en-US" sz="1200"/>
          </a:p>
        </p:txBody>
      </p:sp>
      <p:sp>
        <p:nvSpPr>
          <p:cNvPr id="17" name="TextBox 5"/>
          <p:cNvSpPr txBox="1"/>
          <p:nvPr/>
        </p:nvSpPr>
        <p:spPr>
          <a:xfrm>
            <a:off x="367030" y="457200"/>
            <a:ext cx="36372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gradFill>
                  <a:gsLst>
                    <a:gs pos="0">
                      <a:srgbClr val="C09D87"/>
                    </a:gs>
                    <a:gs pos="100000">
                      <a:srgbClr val="8D512F"/>
                    </a:gs>
                  </a:gsLst>
                  <a:lin scaled="1"/>
                </a:gradFill>
              </a:rPr>
              <a:t>CHONGQING LIYUJINWAN PROJECT</a:t>
            </a:r>
            <a:endParaRPr lang="en-US" altLang="zh-CN" sz="1200" dirty="0">
              <a:gradFill>
                <a:gsLst>
                  <a:gs pos="0">
                    <a:srgbClr val="C09D87"/>
                  </a:gs>
                  <a:gs pos="100000">
                    <a:srgbClr val="8D512F"/>
                  </a:gs>
                </a:gsLst>
                <a:lin scaled="1"/>
              </a:gradFill>
            </a:endParaRPr>
          </a:p>
          <a:p>
            <a:r>
              <a:rPr lang="en-US" altLang="zh-CN" sz="1200" dirty="0" smtClean="0">
                <a:gradFill>
                  <a:gsLst>
                    <a:gs pos="0">
                      <a:srgbClr val="C09D87"/>
                    </a:gs>
                    <a:gs pos="100000">
                      <a:srgbClr val="8D512F"/>
                    </a:gs>
                  </a:gsLst>
                  <a:lin scaled="1"/>
                </a:gradFill>
              </a:rPr>
              <a:t>SPACE</a:t>
            </a:r>
            <a:endParaRPr lang="en-US" altLang="zh-CN" sz="1200" dirty="0" smtClean="0">
              <a:gradFill>
                <a:gsLst>
                  <a:gs pos="0">
                    <a:srgbClr val="C09D87"/>
                  </a:gs>
                  <a:gs pos="100000">
                    <a:srgbClr val="8D512F"/>
                  </a:gs>
                </a:gsLst>
                <a:lin scaled="1"/>
              </a:gradFill>
            </a:endParaRPr>
          </a:p>
          <a:p>
            <a:r>
              <a:rPr lang="en-US" altLang="zh-CN" sz="1200" dirty="0" smtClean="0">
                <a:gradFill>
                  <a:gsLst>
                    <a:gs pos="0">
                      <a:srgbClr val="C09D87"/>
                    </a:gs>
                    <a:gs pos="100000">
                      <a:srgbClr val="8D512F"/>
                    </a:gs>
                  </a:gsLst>
                  <a:lin scaled="1"/>
                </a:gradFill>
              </a:rPr>
              <a:t>DESIGN CONCEPT</a:t>
            </a:r>
            <a:endParaRPr lang="en-US" altLang="zh-CN" sz="1200" dirty="0" smtClean="0">
              <a:gradFill>
                <a:gsLst>
                  <a:gs pos="0">
                    <a:srgbClr val="C09D87"/>
                  </a:gs>
                  <a:gs pos="100000">
                    <a:srgbClr val="8D512F"/>
                  </a:gs>
                </a:gsLst>
                <a:lin scaled="1"/>
              </a:gra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67030" y="1091565"/>
            <a:ext cx="376618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B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区入户大厅软装方案二及点位图</a:t>
            </a:r>
            <a:endParaRPr lang="zh-CN" alt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913305" y="5324228"/>
            <a:ext cx="15500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名称：沙发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材质：西皮</a:t>
            </a:r>
            <a:endParaRPr lang="zh-CN" altLang="en-US" sz="1200">
              <a:sym typeface="+mn-ea"/>
            </a:endParaRPr>
          </a:p>
          <a:p>
            <a:r>
              <a:rPr lang="zh-CN" altLang="en-US" sz="1200">
                <a:sym typeface="+mn-ea"/>
              </a:rPr>
              <a:t>形状</a:t>
            </a:r>
            <a:r>
              <a:rPr lang="zh-CN" altLang="en-US" sz="1200" smtClean="0">
                <a:sym typeface="+mn-ea"/>
              </a:rPr>
              <a:t>：长方体</a:t>
            </a:r>
            <a:endParaRPr lang="zh-CN" altLang="en-US" sz="1200">
              <a:sym typeface="+mn-ea"/>
            </a:endParaRPr>
          </a:p>
          <a:p>
            <a:r>
              <a:rPr lang="zh-CN" altLang="en-US" sz="1200">
                <a:sym typeface="+mn-ea"/>
              </a:rPr>
              <a:t>规格尺寸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1800*800*860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1</a:t>
            </a:r>
            <a:endParaRPr lang="zh-CN" altLang="en-US" sz="1200"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960930" y="3357282"/>
            <a:ext cx="1686302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</a:t>
            </a:r>
            <a:r>
              <a:rPr lang="zh-CN" altLang="en-US" sz="1200" b="1" smtClean="0"/>
              <a:t>：挂画</a:t>
            </a:r>
            <a:endParaRPr lang="zh-CN" altLang="en-US" sz="1200" b="1"/>
          </a:p>
          <a:p>
            <a:r>
              <a:rPr lang="zh-CN" altLang="en-US" sz="1200" smtClean="0">
                <a:sym typeface="+mn-ea"/>
              </a:rPr>
              <a:t>形</a:t>
            </a:r>
            <a:r>
              <a:rPr lang="zh-CN" altLang="en-US" sz="1200">
                <a:sym typeface="+mn-ea"/>
              </a:rPr>
              <a:t>状</a:t>
            </a:r>
            <a:r>
              <a:rPr lang="zh-CN" altLang="en-US" sz="1200" smtClean="0">
                <a:sym typeface="+mn-ea"/>
              </a:rPr>
              <a:t>：长方形</a:t>
            </a:r>
            <a:endParaRPr lang="zh-CN" altLang="en-US" sz="1200">
              <a:sym typeface="+mn-ea"/>
            </a:endParaRPr>
          </a:p>
          <a:p>
            <a:r>
              <a:rPr lang="zh-CN" altLang="en-US" sz="1200">
                <a:sym typeface="+mn-ea"/>
              </a:rPr>
              <a:t>规格尺寸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800*1200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数量：</a:t>
            </a:r>
            <a:r>
              <a:rPr lang="en-US" altLang="zh-CN" sz="1200" smtClean="0">
                <a:sym typeface="+mn-ea"/>
              </a:rPr>
              <a:t>2</a:t>
            </a:r>
            <a:r>
              <a:rPr lang="zh-CN" altLang="en-US" sz="1200" smtClean="0">
                <a:sym typeface="+mn-ea"/>
              </a:rPr>
              <a:t>幅</a:t>
            </a: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7173" y="5519006"/>
            <a:ext cx="530398" cy="304826"/>
          </a:xfrm>
          <a:prstGeom prst="rect">
            <a:avLst/>
          </a:prstGeom>
        </p:spPr>
      </p:pic>
      <p:cxnSp>
        <p:nvCxnSpPr>
          <p:cNvPr id="7" name="曲线连接符 6"/>
          <p:cNvCxnSpPr>
            <a:endCxn id="5" idx="1"/>
          </p:cNvCxnSpPr>
          <p:nvPr/>
        </p:nvCxnSpPr>
        <p:spPr>
          <a:xfrm>
            <a:off x="3992880" y="5130800"/>
            <a:ext cx="3774440" cy="540385"/>
          </a:xfrm>
          <a:prstGeom prst="curvedConnector3">
            <a:avLst>
              <a:gd name="adj1" fmla="val 5001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5183" y="4333817"/>
            <a:ext cx="530398" cy="353722"/>
          </a:xfrm>
          <a:prstGeom prst="rect">
            <a:avLst/>
          </a:prstGeom>
        </p:spPr>
      </p:pic>
      <p:cxnSp>
        <p:nvCxnSpPr>
          <p:cNvPr id="18" name="曲线连接符 17"/>
          <p:cNvCxnSpPr>
            <a:endCxn id="8" idx="1"/>
          </p:cNvCxnSpPr>
          <p:nvPr/>
        </p:nvCxnSpPr>
        <p:spPr>
          <a:xfrm flipV="1">
            <a:off x="3601720" y="4511040"/>
            <a:ext cx="5653405" cy="200025"/>
          </a:xfrm>
          <a:prstGeom prst="curvedConnector3">
            <a:avLst>
              <a:gd name="adj1" fmla="val 50006"/>
            </a:avLst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85" y="1504315"/>
            <a:ext cx="3454400" cy="19488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805605" y="2841378"/>
            <a:ext cx="15500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/>
              <a:t>名称：单人沙发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材质：西皮</a:t>
            </a:r>
            <a:endParaRPr lang="zh-CN" altLang="en-US" sz="1200">
              <a:sym typeface="+mn-ea"/>
            </a:endParaRPr>
          </a:p>
          <a:p>
            <a:r>
              <a:rPr lang="zh-CN" altLang="en-US" sz="1200">
                <a:sym typeface="+mn-ea"/>
              </a:rPr>
              <a:t>形状</a:t>
            </a:r>
            <a:r>
              <a:rPr lang="zh-CN" altLang="en-US" sz="1200" smtClean="0">
                <a:sym typeface="+mn-ea"/>
              </a:rPr>
              <a:t>：</a:t>
            </a:r>
            <a:endParaRPr lang="zh-CN" altLang="en-US" sz="1200" smtClean="0">
              <a:sym typeface="+mn-ea"/>
            </a:endParaRPr>
          </a:p>
          <a:p>
            <a:r>
              <a:rPr lang="zh-CN" altLang="en-US" sz="1200">
                <a:sym typeface="+mn-ea"/>
              </a:rPr>
              <a:t>规格尺寸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800*800*860 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2</a:t>
            </a:r>
            <a:endParaRPr lang="zh-CN" altLang="en-US" sz="120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864725" y="2805430"/>
            <a:ext cx="184658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/>
              <a:t>名称：边几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材质：不锈钢      </a:t>
            </a:r>
            <a:endParaRPr lang="zh-CN" altLang="en-US" sz="1200">
              <a:sym typeface="+mn-ea"/>
            </a:endParaRPr>
          </a:p>
          <a:p>
            <a:r>
              <a:rPr lang="zh-CN" altLang="en-US" sz="1200">
                <a:sym typeface="+mn-ea"/>
              </a:rPr>
              <a:t>形状</a:t>
            </a:r>
            <a:r>
              <a:rPr lang="zh-CN" altLang="en-US" sz="1200" smtClean="0">
                <a:sym typeface="+mn-ea"/>
              </a:rPr>
              <a:t>：</a:t>
            </a:r>
            <a:endParaRPr lang="zh-CN" altLang="en-US" sz="1200" smtClean="0">
              <a:sym typeface="+mn-ea"/>
            </a:endParaRPr>
          </a:p>
          <a:p>
            <a:r>
              <a:rPr lang="zh-CN" altLang="en-US" sz="1200">
                <a:sym typeface="+mn-ea"/>
              </a:rPr>
              <a:t>规格尺寸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ø400*600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1</a:t>
            </a:r>
            <a:endParaRPr lang="en-US" altLang="zh-CN" sz="1200" smtClean="0">
              <a:sym typeface="+mn-ea"/>
            </a:endParaRPr>
          </a:p>
        </p:txBody>
      </p:sp>
      <p:pic>
        <p:nvPicPr>
          <p:cNvPr id="110" name="图片 61" descr="D{A)]J90F8980S50WQA)3[F"/>
          <p:cNvPicPr>
            <a:picLocks noChangeAspect="1"/>
          </p:cNvPicPr>
          <p:nvPr/>
        </p:nvPicPr>
        <p:blipFill>
          <a:blip r:embed="rId1"/>
          <a:srcRect l="71017" t="12993" r="937" b="21848"/>
          <a:stretch>
            <a:fillRect/>
          </a:stretch>
        </p:blipFill>
        <p:spPr>
          <a:xfrm>
            <a:off x="7590790" y="630555"/>
            <a:ext cx="1978660" cy="203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8280" y="1061085"/>
            <a:ext cx="1701165" cy="2237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3415" y="1057910"/>
            <a:ext cx="1667510" cy="22269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2840" y="1325245"/>
            <a:ext cx="897255" cy="121348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344262" y="1006950"/>
            <a:ext cx="365388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B区入户大厅装饰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画</a:t>
            </a:r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示意图</a:t>
            </a:r>
            <a:endParaRPr lang="en-US" altLang="zh-CN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grayscl/>
          </a:blip>
          <a:stretch>
            <a:fillRect/>
          </a:stretch>
        </p:blipFill>
        <p:spPr>
          <a:xfrm>
            <a:off x="2914015" y="1772285"/>
            <a:ext cx="3275330" cy="1984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6109335" y="1823720"/>
            <a:ext cx="3295015" cy="19227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 rot="5400000">
            <a:off x="3274695" y="3491865"/>
            <a:ext cx="2235200" cy="31343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6395720" y="4175760"/>
            <a:ext cx="3100705" cy="176657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744595" y="3617595"/>
            <a:ext cx="1937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1#</a:t>
            </a:r>
            <a:r>
              <a:rPr lang="zh-CN" altLang="en-US"/>
              <a:t>，</a:t>
            </a:r>
            <a:r>
              <a:rPr lang="en-US" altLang="zh-CN"/>
              <a:t>2#</a:t>
            </a:r>
            <a:r>
              <a:rPr lang="zh-CN" altLang="en-US"/>
              <a:t>，</a:t>
            </a:r>
            <a:r>
              <a:rPr lang="en-US" altLang="zh-CN"/>
              <a:t>3#</a:t>
            </a:r>
            <a:r>
              <a:rPr lang="zh-CN" altLang="en-US"/>
              <a:t>，</a:t>
            </a:r>
            <a:r>
              <a:rPr lang="en-US" altLang="zh-CN"/>
              <a:t>4#</a:t>
            </a:r>
            <a:endParaRPr lang="en-US" altLang="zh-CN"/>
          </a:p>
        </p:txBody>
      </p:sp>
      <p:sp>
        <p:nvSpPr>
          <p:cNvPr id="10" name="文本框 9"/>
          <p:cNvSpPr txBox="1"/>
          <p:nvPr/>
        </p:nvSpPr>
        <p:spPr>
          <a:xfrm>
            <a:off x="7087870" y="3712210"/>
            <a:ext cx="1937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sz="1800"/>
              <a:t>5#</a:t>
            </a:r>
            <a:endParaRPr lang="en-US" sz="1800"/>
          </a:p>
        </p:txBody>
      </p:sp>
      <p:sp>
        <p:nvSpPr>
          <p:cNvPr id="17" name="文本框 16"/>
          <p:cNvSpPr txBox="1"/>
          <p:nvPr/>
        </p:nvSpPr>
        <p:spPr>
          <a:xfrm>
            <a:off x="2941320" y="6259195"/>
            <a:ext cx="1937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sz="1800"/>
              <a:t>6#</a:t>
            </a:r>
            <a:endParaRPr lang="en-US" sz="1800"/>
          </a:p>
        </p:txBody>
      </p:sp>
      <p:sp>
        <p:nvSpPr>
          <p:cNvPr id="18" name="文本框 17"/>
          <p:cNvSpPr txBox="1"/>
          <p:nvPr/>
        </p:nvSpPr>
        <p:spPr>
          <a:xfrm>
            <a:off x="6905417" y="6259195"/>
            <a:ext cx="1937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7#</a:t>
            </a:r>
            <a:endParaRPr lang="en-US" altLang="zh-CN"/>
          </a:p>
        </p:txBody>
      </p:sp>
      <p:sp>
        <p:nvSpPr>
          <p:cNvPr id="5" name="矩形 4"/>
          <p:cNvSpPr/>
          <p:nvPr/>
        </p:nvSpPr>
        <p:spPr>
          <a:xfrm>
            <a:off x="6562978" y="2426295"/>
            <a:ext cx="91627" cy="144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562978" y="2604744"/>
            <a:ext cx="94472" cy="144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8385643" y="2461803"/>
            <a:ext cx="88794" cy="144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8842802" y="2621989"/>
            <a:ext cx="131979" cy="144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3310352" y="2216445"/>
            <a:ext cx="104536" cy="144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309814" y="2412463"/>
            <a:ext cx="105073" cy="144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5598319" y="2258053"/>
            <a:ext cx="101661" cy="144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5598319" y="2442367"/>
            <a:ext cx="101661" cy="144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7023560" y="2647251"/>
            <a:ext cx="98757" cy="144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7020119" y="2439988"/>
            <a:ext cx="102199" cy="144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8385643" y="2661605"/>
            <a:ext cx="105304" cy="144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67"/>
          <p:cNvSpPr/>
          <p:nvPr/>
        </p:nvSpPr>
        <p:spPr>
          <a:xfrm>
            <a:off x="8848069" y="2430229"/>
            <a:ext cx="126713" cy="144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矩形 91"/>
          <p:cNvSpPr/>
          <p:nvPr/>
        </p:nvSpPr>
        <p:spPr>
          <a:xfrm>
            <a:off x="4450556" y="4251114"/>
            <a:ext cx="119124" cy="144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>
            <a:off x="4450556" y="4431425"/>
            <a:ext cx="120614" cy="144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矩形 93"/>
          <p:cNvSpPr/>
          <p:nvPr/>
        </p:nvSpPr>
        <p:spPr>
          <a:xfrm>
            <a:off x="4450556" y="5662440"/>
            <a:ext cx="119124" cy="144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矩形 94"/>
          <p:cNvSpPr/>
          <p:nvPr/>
        </p:nvSpPr>
        <p:spPr>
          <a:xfrm>
            <a:off x="4450556" y="5438380"/>
            <a:ext cx="119124" cy="144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矩形 95"/>
          <p:cNvSpPr/>
          <p:nvPr/>
        </p:nvSpPr>
        <p:spPr>
          <a:xfrm>
            <a:off x="7087870" y="5304536"/>
            <a:ext cx="128357" cy="144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矩形 96"/>
          <p:cNvSpPr/>
          <p:nvPr/>
        </p:nvSpPr>
        <p:spPr>
          <a:xfrm>
            <a:off x="7087870" y="5106480"/>
            <a:ext cx="120327" cy="144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矩形 97"/>
          <p:cNvSpPr/>
          <p:nvPr/>
        </p:nvSpPr>
        <p:spPr>
          <a:xfrm>
            <a:off x="8658047" y="5340398"/>
            <a:ext cx="122142" cy="144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矩形 98"/>
          <p:cNvSpPr/>
          <p:nvPr/>
        </p:nvSpPr>
        <p:spPr>
          <a:xfrm>
            <a:off x="8658047" y="5136382"/>
            <a:ext cx="126384" cy="144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文本框 64"/>
          <p:cNvSpPr txBox="1"/>
          <p:nvPr/>
        </p:nvSpPr>
        <p:spPr>
          <a:xfrm>
            <a:off x="3237425" y="216624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/>
              <a:t>1</a:t>
            </a:r>
            <a:endParaRPr lang="zh-CN" altLang="en-US" sz="1000"/>
          </a:p>
        </p:txBody>
      </p:sp>
      <p:sp>
        <p:nvSpPr>
          <p:cNvPr id="80" name="文本框 79"/>
          <p:cNvSpPr txBox="1"/>
          <p:nvPr/>
        </p:nvSpPr>
        <p:spPr>
          <a:xfrm>
            <a:off x="3237425" y="236848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/>
              <a:t>2</a:t>
            </a:r>
            <a:endParaRPr lang="zh-CN" altLang="en-US" sz="1000"/>
          </a:p>
        </p:txBody>
      </p:sp>
      <p:sp>
        <p:nvSpPr>
          <p:cNvPr id="81" name="文本框 80"/>
          <p:cNvSpPr txBox="1"/>
          <p:nvPr/>
        </p:nvSpPr>
        <p:spPr>
          <a:xfrm>
            <a:off x="5529073" y="221558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/>
              <a:t>3</a:t>
            </a:r>
            <a:endParaRPr lang="zh-CN" altLang="en-US" sz="1000"/>
          </a:p>
        </p:txBody>
      </p:sp>
      <p:sp>
        <p:nvSpPr>
          <p:cNvPr id="82" name="文本框 81"/>
          <p:cNvSpPr txBox="1"/>
          <p:nvPr/>
        </p:nvSpPr>
        <p:spPr>
          <a:xfrm>
            <a:off x="5529073" y="238887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/>
              <a:t>4</a:t>
            </a:r>
            <a:endParaRPr lang="zh-CN" altLang="en-US" sz="1000"/>
          </a:p>
        </p:txBody>
      </p:sp>
      <p:sp>
        <p:nvSpPr>
          <p:cNvPr id="83" name="文本框 82"/>
          <p:cNvSpPr txBox="1"/>
          <p:nvPr/>
        </p:nvSpPr>
        <p:spPr>
          <a:xfrm>
            <a:off x="6483596" y="238887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/>
              <a:t>5</a:t>
            </a:r>
            <a:endParaRPr lang="zh-CN" altLang="en-US" sz="1000"/>
          </a:p>
        </p:txBody>
      </p:sp>
      <p:sp>
        <p:nvSpPr>
          <p:cNvPr id="84" name="文本框 83"/>
          <p:cNvSpPr txBox="1"/>
          <p:nvPr/>
        </p:nvSpPr>
        <p:spPr>
          <a:xfrm>
            <a:off x="6487184" y="2552565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/>
              <a:t>6</a:t>
            </a:r>
            <a:endParaRPr lang="zh-CN" altLang="en-US" sz="1000"/>
          </a:p>
        </p:txBody>
      </p:sp>
      <p:sp>
        <p:nvSpPr>
          <p:cNvPr id="85" name="文本框 84"/>
          <p:cNvSpPr txBox="1"/>
          <p:nvPr/>
        </p:nvSpPr>
        <p:spPr>
          <a:xfrm>
            <a:off x="6946023" y="2390870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/>
              <a:t>7</a:t>
            </a:r>
            <a:endParaRPr lang="zh-CN" altLang="en-US" sz="1000"/>
          </a:p>
        </p:txBody>
      </p:sp>
      <p:sp>
        <p:nvSpPr>
          <p:cNvPr id="86" name="文本框 85"/>
          <p:cNvSpPr txBox="1"/>
          <p:nvPr/>
        </p:nvSpPr>
        <p:spPr>
          <a:xfrm>
            <a:off x="6955978" y="2596140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/>
              <a:t>8</a:t>
            </a:r>
            <a:endParaRPr lang="zh-CN" altLang="en-US" sz="1000"/>
          </a:p>
        </p:txBody>
      </p:sp>
      <p:sp>
        <p:nvSpPr>
          <p:cNvPr id="87" name="文本框 86"/>
          <p:cNvSpPr txBox="1"/>
          <p:nvPr/>
        </p:nvSpPr>
        <p:spPr>
          <a:xfrm>
            <a:off x="8306262" y="2412463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/>
              <a:t>9</a:t>
            </a:r>
            <a:endParaRPr lang="zh-CN" altLang="en-US" sz="1000"/>
          </a:p>
        </p:txBody>
      </p:sp>
      <p:sp>
        <p:nvSpPr>
          <p:cNvPr id="89" name="文本框 88"/>
          <p:cNvSpPr txBox="1"/>
          <p:nvPr/>
        </p:nvSpPr>
        <p:spPr>
          <a:xfrm>
            <a:off x="8283238" y="2610494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/>
              <a:t>10</a:t>
            </a:r>
            <a:endParaRPr lang="zh-CN" altLang="en-US" sz="1000"/>
          </a:p>
        </p:txBody>
      </p:sp>
      <p:sp>
        <p:nvSpPr>
          <p:cNvPr id="90" name="文本框 89"/>
          <p:cNvSpPr txBox="1"/>
          <p:nvPr/>
        </p:nvSpPr>
        <p:spPr>
          <a:xfrm>
            <a:off x="8751343" y="2381888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/>
              <a:t>11</a:t>
            </a:r>
            <a:endParaRPr lang="zh-CN" altLang="en-US" sz="1000"/>
          </a:p>
        </p:txBody>
      </p:sp>
      <p:sp>
        <p:nvSpPr>
          <p:cNvPr id="91" name="文本框 90"/>
          <p:cNvSpPr txBox="1"/>
          <p:nvPr/>
        </p:nvSpPr>
        <p:spPr>
          <a:xfrm>
            <a:off x="8754351" y="2583988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/>
              <a:t>12</a:t>
            </a:r>
            <a:endParaRPr lang="zh-CN" altLang="en-US" sz="1000"/>
          </a:p>
        </p:txBody>
      </p:sp>
      <p:sp>
        <p:nvSpPr>
          <p:cNvPr id="100" name="文本框 99"/>
          <p:cNvSpPr txBox="1"/>
          <p:nvPr/>
        </p:nvSpPr>
        <p:spPr>
          <a:xfrm>
            <a:off x="4352062" y="4202190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/>
              <a:t>13</a:t>
            </a:r>
            <a:endParaRPr lang="zh-CN" altLang="en-US" sz="1000"/>
          </a:p>
        </p:txBody>
      </p:sp>
      <p:sp>
        <p:nvSpPr>
          <p:cNvPr id="101" name="文本框 100"/>
          <p:cNvSpPr txBox="1"/>
          <p:nvPr/>
        </p:nvSpPr>
        <p:spPr>
          <a:xfrm>
            <a:off x="4352062" y="4374224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/>
              <a:t>14</a:t>
            </a:r>
            <a:endParaRPr lang="zh-CN" altLang="en-US" sz="1000"/>
          </a:p>
        </p:txBody>
      </p:sp>
      <p:sp>
        <p:nvSpPr>
          <p:cNvPr id="103" name="文本框 102"/>
          <p:cNvSpPr txBox="1"/>
          <p:nvPr/>
        </p:nvSpPr>
        <p:spPr>
          <a:xfrm>
            <a:off x="4352062" y="5387269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/>
              <a:t>15</a:t>
            </a:r>
            <a:endParaRPr lang="zh-CN" altLang="en-US" sz="1000"/>
          </a:p>
        </p:txBody>
      </p:sp>
      <p:sp>
        <p:nvSpPr>
          <p:cNvPr id="104" name="文本框 103"/>
          <p:cNvSpPr txBox="1"/>
          <p:nvPr/>
        </p:nvSpPr>
        <p:spPr>
          <a:xfrm>
            <a:off x="4360992" y="5611329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/>
              <a:t>16</a:t>
            </a:r>
            <a:endParaRPr lang="zh-CN" altLang="en-US" sz="1000"/>
          </a:p>
        </p:txBody>
      </p:sp>
      <p:sp>
        <p:nvSpPr>
          <p:cNvPr id="105" name="文本框 104"/>
          <p:cNvSpPr txBox="1"/>
          <p:nvPr/>
        </p:nvSpPr>
        <p:spPr>
          <a:xfrm>
            <a:off x="6989977" y="5055369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/>
              <a:t>17</a:t>
            </a:r>
            <a:endParaRPr lang="zh-CN" altLang="en-US" sz="1000"/>
          </a:p>
        </p:txBody>
      </p:sp>
      <p:sp>
        <p:nvSpPr>
          <p:cNvPr id="106" name="文本框 105"/>
          <p:cNvSpPr txBox="1"/>
          <p:nvPr/>
        </p:nvSpPr>
        <p:spPr>
          <a:xfrm>
            <a:off x="6989977" y="5250480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/>
              <a:t>18</a:t>
            </a:r>
            <a:endParaRPr lang="zh-CN" altLang="en-US" sz="1000"/>
          </a:p>
        </p:txBody>
      </p:sp>
      <p:sp>
        <p:nvSpPr>
          <p:cNvPr id="108" name="文本框 107"/>
          <p:cNvSpPr txBox="1"/>
          <p:nvPr/>
        </p:nvSpPr>
        <p:spPr>
          <a:xfrm>
            <a:off x="8561062" y="5085271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/>
              <a:t>19</a:t>
            </a:r>
            <a:endParaRPr lang="zh-CN" altLang="en-US" sz="1000"/>
          </a:p>
        </p:txBody>
      </p:sp>
      <p:sp>
        <p:nvSpPr>
          <p:cNvPr id="109" name="文本框 108"/>
          <p:cNvSpPr txBox="1"/>
          <p:nvPr/>
        </p:nvSpPr>
        <p:spPr>
          <a:xfrm>
            <a:off x="8561062" y="528928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/>
              <a:t>20</a:t>
            </a:r>
            <a:endParaRPr lang="zh-CN" altLang="en-US" sz="1000"/>
          </a:p>
        </p:txBody>
      </p:sp>
      <p:sp>
        <p:nvSpPr>
          <p:cNvPr id="111" name="文本框 110"/>
          <p:cNvSpPr txBox="1"/>
          <p:nvPr/>
        </p:nvSpPr>
        <p:spPr>
          <a:xfrm>
            <a:off x="577364" y="2354124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/>
              <a:t>1</a:t>
            </a:r>
            <a:endParaRPr lang="zh-CN" altLang="en-US" sz="1000"/>
          </a:p>
        </p:txBody>
      </p:sp>
      <p:sp>
        <p:nvSpPr>
          <p:cNvPr id="112" name="文本框 111"/>
          <p:cNvSpPr txBox="1"/>
          <p:nvPr/>
        </p:nvSpPr>
        <p:spPr>
          <a:xfrm>
            <a:off x="1249063" y="2385920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/>
              <a:t>2</a:t>
            </a:r>
            <a:endParaRPr lang="zh-CN" altLang="en-US" sz="1000"/>
          </a:p>
        </p:txBody>
      </p:sp>
      <p:sp>
        <p:nvSpPr>
          <p:cNvPr id="113" name="文本框 112"/>
          <p:cNvSpPr txBox="1"/>
          <p:nvPr/>
        </p:nvSpPr>
        <p:spPr>
          <a:xfrm>
            <a:off x="1896340" y="2370908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/>
              <a:t>3</a:t>
            </a:r>
            <a:endParaRPr lang="zh-CN" altLang="en-US" sz="1000"/>
          </a:p>
        </p:txBody>
      </p:sp>
      <p:sp>
        <p:nvSpPr>
          <p:cNvPr id="114" name="文本框 113"/>
          <p:cNvSpPr txBox="1"/>
          <p:nvPr/>
        </p:nvSpPr>
        <p:spPr>
          <a:xfrm>
            <a:off x="542048" y="355250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/>
              <a:t>4</a:t>
            </a:r>
            <a:endParaRPr lang="zh-CN" altLang="en-US" sz="1000"/>
          </a:p>
        </p:txBody>
      </p:sp>
      <p:sp>
        <p:nvSpPr>
          <p:cNvPr id="115" name="文本框 114"/>
          <p:cNvSpPr txBox="1"/>
          <p:nvPr/>
        </p:nvSpPr>
        <p:spPr>
          <a:xfrm>
            <a:off x="1197782" y="3534150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/>
              <a:t>5</a:t>
            </a:r>
            <a:endParaRPr lang="zh-CN" altLang="en-US" sz="1000"/>
          </a:p>
        </p:txBody>
      </p:sp>
      <p:sp>
        <p:nvSpPr>
          <p:cNvPr id="116" name="文本框 115"/>
          <p:cNvSpPr txBox="1"/>
          <p:nvPr/>
        </p:nvSpPr>
        <p:spPr>
          <a:xfrm>
            <a:off x="1965228" y="3574823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/>
              <a:t>6</a:t>
            </a:r>
            <a:endParaRPr lang="zh-CN" altLang="en-US" sz="1000"/>
          </a:p>
        </p:txBody>
      </p:sp>
      <p:sp>
        <p:nvSpPr>
          <p:cNvPr id="117" name="文本框 116"/>
          <p:cNvSpPr txBox="1"/>
          <p:nvPr/>
        </p:nvSpPr>
        <p:spPr>
          <a:xfrm>
            <a:off x="530002" y="4802200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/>
              <a:t>7</a:t>
            </a:r>
            <a:endParaRPr lang="zh-CN" altLang="en-US" sz="1000"/>
          </a:p>
        </p:txBody>
      </p:sp>
      <p:sp>
        <p:nvSpPr>
          <p:cNvPr id="118" name="文本框 117"/>
          <p:cNvSpPr txBox="1"/>
          <p:nvPr/>
        </p:nvSpPr>
        <p:spPr>
          <a:xfrm>
            <a:off x="1225408" y="4824322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/>
              <a:t>8</a:t>
            </a:r>
            <a:endParaRPr lang="zh-CN" altLang="en-US" sz="1000"/>
          </a:p>
        </p:txBody>
      </p:sp>
      <p:sp>
        <p:nvSpPr>
          <p:cNvPr id="119" name="文本框 118"/>
          <p:cNvSpPr txBox="1"/>
          <p:nvPr/>
        </p:nvSpPr>
        <p:spPr>
          <a:xfrm>
            <a:off x="1920814" y="4824321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/>
              <a:t>9</a:t>
            </a:r>
            <a:endParaRPr lang="zh-CN" altLang="en-US" sz="1000"/>
          </a:p>
        </p:txBody>
      </p:sp>
      <p:sp>
        <p:nvSpPr>
          <p:cNvPr id="120" name="文本框 119"/>
          <p:cNvSpPr txBox="1"/>
          <p:nvPr/>
        </p:nvSpPr>
        <p:spPr>
          <a:xfrm>
            <a:off x="541200" y="6136084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smtClean="0"/>
              <a:t>10</a:t>
            </a:r>
            <a:endParaRPr lang="zh-CN" altLang="en-US" sz="1000"/>
          </a:p>
        </p:txBody>
      </p:sp>
      <p:sp>
        <p:nvSpPr>
          <p:cNvPr id="121" name="文本框 120"/>
          <p:cNvSpPr txBox="1"/>
          <p:nvPr/>
        </p:nvSpPr>
        <p:spPr>
          <a:xfrm>
            <a:off x="9645612" y="2381887"/>
            <a:ext cx="371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smtClean="0"/>
              <a:t>11</a:t>
            </a:r>
            <a:endParaRPr lang="zh-CN" altLang="en-US" sz="1000"/>
          </a:p>
        </p:txBody>
      </p:sp>
      <p:sp>
        <p:nvSpPr>
          <p:cNvPr id="122" name="文本框 121"/>
          <p:cNvSpPr txBox="1"/>
          <p:nvPr/>
        </p:nvSpPr>
        <p:spPr>
          <a:xfrm>
            <a:off x="10361432" y="2401030"/>
            <a:ext cx="371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smtClean="0"/>
              <a:t>12</a:t>
            </a:r>
            <a:endParaRPr lang="zh-CN" altLang="en-US" sz="1000"/>
          </a:p>
        </p:txBody>
      </p:sp>
      <p:sp>
        <p:nvSpPr>
          <p:cNvPr id="123" name="文本框 122"/>
          <p:cNvSpPr txBox="1"/>
          <p:nvPr/>
        </p:nvSpPr>
        <p:spPr>
          <a:xfrm>
            <a:off x="11081666" y="2396893"/>
            <a:ext cx="371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smtClean="0"/>
              <a:t>13</a:t>
            </a:r>
            <a:endParaRPr lang="zh-CN" altLang="en-US" sz="1000"/>
          </a:p>
        </p:txBody>
      </p:sp>
      <p:sp>
        <p:nvSpPr>
          <p:cNvPr id="124" name="文本框 123"/>
          <p:cNvSpPr txBox="1"/>
          <p:nvPr/>
        </p:nvSpPr>
        <p:spPr>
          <a:xfrm>
            <a:off x="9669718" y="3477179"/>
            <a:ext cx="371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smtClean="0"/>
              <a:t>14</a:t>
            </a:r>
            <a:endParaRPr lang="zh-CN" altLang="en-US" sz="1000"/>
          </a:p>
        </p:txBody>
      </p:sp>
      <p:sp>
        <p:nvSpPr>
          <p:cNvPr id="125" name="文本框 124"/>
          <p:cNvSpPr txBox="1"/>
          <p:nvPr/>
        </p:nvSpPr>
        <p:spPr>
          <a:xfrm>
            <a:off x="10344002" y="3466291"/>
            <a:ext cx="371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smtClean="0"/>
              <a:t>15</a:t>
            </a:r>
            <a:endParaRPr lang="zh-CN" altLang="en-US" sz="1000"/>
          </a:p>
        </p:txBody>
      </p:sp>
      <p:sp>
        <p:nvSpPr>
          <p:cNvPr id="126" name="文本框 125"/>
          <p:cNvSpPr txBox="1"/>
          <p:nvPr/>
        </p:nvSpPr>
        <p:spPr>
          <a:xfrm>
            <a:off x="11101715" y="3488630"/>
            <a:ext cx="371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smtClean="0"/>
              <a:t>16</a:t>
            </a:r>
            <a:endParaRPr lang="zh-CN" altLang="en-US" sz="1000"/>
          </a:p>
        </p:txBody>
      </p:sp>
      <p:sp>
        <p:nvSpPr>
          <p:cNvPr id="127" name="文本框 126"/>
          <p:cNvSpPr txBox="1"/>
          <p:nvPr/>
        </p:nvSpPr>
        <p:spPr>
          <a:xfrm>
            <a:off x="11113748" y="4571471"/>
            <a:ext cx="371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smtClean="0"/>
              <a:t>19</a:t>
            </a:r>
            <a:endParaRPr lang="zh-CN" altLang="en-US" sz="1000"/>
          </a:p>
        </p:txBody>
      </p:sp>
      <p:sp>
        <p:nvSpPr>
          <p:cNvPr id="128" name="文本框 127"/>
          <p:cNvSpPr txBox="1"/>
          <p:nvPr/>
        </p:nvSpPr>
        <p:spPr>
          <a:xfrm>
            <a:off x="9657924" y="4571475"/>
            <a:ext cx="371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smtClean="0"/>
              <a:t>17</a:t>
            </a:r>
            <a:endParaRPr lang="zh-CN" altLang="en-US" sz="1000"/>
          </a:p>
        </p:txBody>
      </p:sp>
      <p:sp>
        <p:nvSpPr>
          <p:cNvPr id="129" name="文本框 128"/>
          <p:cNvSpPr txBox="1"/>
          <p:nvPr/>
        </p:nvSpPr>
        <p:spPr>
          <a:xfrm>
            <a:off x="10355763" y="4559450"/>
            <a:ext cx="371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smtClean="0"/>
              <a:t>18</a:t>
            </a:r>
            <a:endParaRPr lang="zh-CN" altLang="en-US" sz="1000"/>
          </a:p>
        </p:txBody>
      </p:sp>
      <p:sp>
        <p:nvSpPr>
          <p:cNvPr id="130" name="文本框 129"/>
          <p:cNvSpPr txBox="1"/>
          <p:nvPr/>
        </p:nvSpPr>
        <p:spPr>
          <a:xfrm>
            <a:off x="9718083" y="5685604"/>
            <a:ext cx="371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smtClean="0"/>
              <a:t>20</a:t>
            </a:r>
            <a:endParaRPr lang="zh-CN" altLang="en-US" sz="10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00" y="1524000"/>
            <a:ext cx="615950" cy="810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895" y="1518285"/>
            <a:ext cx="609600" cy="8140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3235" y="1518285"/>
            <a:ext cx="640715" cy="835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8" name="图片 8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120" y="2658745"/>
            <a:ext cx="659130" cy="880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8805" y="3688715"/>
            <a:ext cx="684530" cy="9086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21595" y="3676015"/>
            <a:ext cx="725805" cy="944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59465" y="3683635"/>
            <a:ext cx="712470" cy="9283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04045" y="4760595"/>
            <a:ext cx="701675" cy="925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190" y="2661920"/>
            <a:ext cx="712470" cy="9131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8950" y="2642870"/>
            <a:ext cx="693420" cy="932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5905" y="3775075"/>
            <a:ext cx="728345" cy="9486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2190" y="3771265"/>
            <a:ext cx="728345" cy="9486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40535" y="3756660"/>
            <a:ext cx="756920" cy="962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6695" y="5048250"/>
            <a:ext cx="899160" cy="1139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04350" y="1454785"/>
            <a:ext cx="768985" cy="94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205720" y="1459865"/>
            <a:ext cx="731520" cy="925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947400" y="1443355"/>
            <a:ext cx="724535" cy="9690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488805" y="2628265"/>
            <a:ext cx="684530" cy="88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191115" y="2621915"/>
            <a:ext cx="700405" cy="9023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988675" y="2604770"/>
            <a:ext cx="683260" cy="8997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2190" y="-26670"/>
            <a:ext cx="9974580" cy="6880225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344262" y="1006950"/>
            <a:ext cx="36538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设计范围</a:t>
            </a:r>
            <a:endParaRPr lang="zh-CN" alt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6" name="TextBox 5"/>
          <p:cNvSpPr txBox="1"/>
          <p:nvPr/>
        </p:nvSpPr>
        <p:spPr>
          <a:xfrm>
            <a:off x="344262" y="288493"/>
            <a:ext cx="759958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CHONGQING LIYUJINWAN PROJECT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SPACE</a:t>
            </a:r>
            <a:endParaRPr lang="en-US" altLang="zh-CN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DESIGN CONCEPT</a:t>
            </a:r>
            <a:endParaRPr lang="en-US" altLang="zh-CN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6530" y="1597660"/>
            <a:ext cx="141732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入户大厅</a:t>
            </a:r>
            <a:endParaRPr lang="zh-CN" altLang="en-US" sz="1000"/>
          </a:p>
        </p:txBody>
      </p:sp>
      <p:sp>
        <p:nvSpPr>
          <p:cNvPr id="6" name="文本框 5"/>
          <p:cNvSpPr txBox="1"/>
          <p:nvPr/>
        </p:nvSpPr>
        <p:spPr>
          <a:xfrm>
            <a:off x="344170" y="1842770"/>
            <a:ext cx="141732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/>
              <a:t>A</a:t>
            </a:r>
            <a:r>
              <a:rPr lang="zh-CN" altLang="en-US" sz="1000"/>
              <a:t>区</a:t>
            </a:r>
            <a:endParaRPr lang="zh-CN" altLang="en-US" sz="1000"/>
          </a:p>
        </p:txBody>
      </p:sp>
      <p:sp>
        <p:nvSpPr>
          <p:cNvPr id="7" name="文本框 6"/>
          <p:cNvSpPr txBox="1"/>
          <p:nvPr/>
        </p:nvSpPr>
        <p:spPr>
          <a:xfrm>
            <a:off x="176530" y="5398135"/>
            <a:ext cx="141732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架空层</a:t>
            </a:r>
            <a:endParaRPr lang="zh-CN" altLang="en-US" sz="1000"/>
          </a:p>
        </p:txBody>
      </p:sp>
      <p:sp>
        <p:nvSpPr>
          <p:cNvPr id="9" name="文本框 8"/>
          <p:cNvSpPr txBox="1"/>
          <p:nvPr/>
        </p:nvSpPr>
        <p:spPr>
          <a:xfrm>
            <a:off x="580390" y="2087880"/>
            <a:ext cx="19373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1#</a:t>
            </a:r>
            <a:r>
              <a:rPr lang="zh-CN" altLang="en-US" sz="1000"/>
              <a:t>，</a:t>
            </a:r>
            <a:r>
              <a:rPr lang="en-US" altLang="zh-CN" sz="1000"/>
              <a:t>5#</a:t>
            </a:r>
            <a:r>
              <a:rPr lang="zh-CN" altLang="en-US" sz="1000"/>
              <a:t>，</a:t>
            </a:r>
            <a:r>
              <a:rPr lang="en-US" altLang="zh-CN" sz="1000"/>
              <a:t>6#</a:t>
            </a:r>
            <a:r>
              <a:rPr lang="zh-CN" altLang="en-US" sz="1000"/>
              <a:t>，</a:t>
            </a:r>
            <a:r>
              <a:rPr lang="en-US" altLang="zh-CN" sz="1000"/>
              <a:t>9#</a:t>
            </a:r>
            <a:r>
              <a:rPr lang="zh-CN" altLang="en-US" sz="1000"/>
              <a:t>，</a:t>
            </a:r>
            <a:r>
              <a:rPr lang="en-US" altLang="zh-CN" sz="1000"/>
              <a:t>10#</a:t>
            </a:r>
            <a:r>
              <a:rPr lang="zh-CN" altLang="en-US" sz="1000"/>
              <a:t>，</a:t>
            </a:r>
            <a:r>
              <a:rPr lang="en-US" altLang="zh-CN" sz="1000"/>
              <a:t>11#</a:t>
            </a:r>
            <a:endParaRPr lang="en-US" altLang="zh-CN" sz="1000"/>
          </a:p>
        </p:txBody>
      </p:sp>
      <p:sp>
        <p:nvSpPr>
          <p:cNvPr id="10" name="文本框 9"/>
          <p:cNvSpPr txBox="1"/>
          <p:nvPr/>
        </p:nvSpPr>
        <p:spPr>
          <a:xfrm>
            <a:off x="580390" y="2332990"/>
            <a:ext cx="19373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2#</a:t>
            </a:r>
            <a:r>
              <a:rPr lang="zh-CN" altLang="en-US" sz="1000"/>
              <a:t>，</a:t>
            </a:r>
            <a:r>
              <a:rPr lang="en-US" altLang="zh-CN" sz="1000"/>
              <a:t>3#</a:t>
            </a:r>
            <a:r>
              <a:rPr lang="zh-CN" altLang="en-US" sz="1000"/>
              <a:t>，</a:t>
            </a:r>
            <a:r>
              <a:rPr lang="en-US" altLang="zh-CN" sz="1000"/>
              <a:t>4#</a:t>
            </a:r>
            <a:r>
              <a:rPr lang="zh-CN" altLang="en-US" sz="1000"/>
              <a:t>，</a:t>
            </a:r>
            <a:r>
              <a:rPr lang="en-US" altLang="zh-CN" sz="1000"/>
              <a:t>7#</a:t>
            </a:r>
            <a:r>
              <a:rPr lang="zh-CN" altLang="en-US" sz="1000"/>
              <a:t>，</a:t>
            </a:r>
            <a:r>
              <a:rPr lang="en-US" altLang="zh-CN" sz="1000"/>
              <a:t>8#</a:t>
            </a:r>
            <a:endParaRPr lang="en-US" altLang="zh-CN" sz="1000"/>
          </a:p>
        </p:txBody>
      </p:sp>
      <p:sp>
        <p:nvSpPr>
          <p:cNvPr id="11" name="文本框 10"/>
          <p:cNvSpPr txBox="1"/>
          <p:nvPr/>
        </p:nvSpPr>
        <p:spPr>
          <a:xfrm>
            <a:off x="580390" y="2823210"/>
            <a:ext cx="31680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13#</a:t>
            </a:r>
            <a:r>
              <a:rPr lang="zh-CN" altLang="en-US" sz="1000"/>
              <a:t>，</a:t>
            </a:r>
            <a:r>
              <a:rPr lang="en-US" altLang="zh-CN" sz="1000"/>
              <a:t>14#</a:t>
            </a:r>
            <a:r>
              <a:rPr lang="zh-CN" altLang="en-US" sz="1000">
                <a:sym typeface="+mn-ea"/>
              </a:rPr>
              <a:t>（取消）</a:t>
            </a:r>
            <a:endParaRPr lang="zh-CN" altLang="en-US" sz="1000"/>
          </a:p>
          <a:p>
            <a:endParaRPr lang="en-US" altLang="zh-CN" sz="1000"/>
          </a:p>
        </p:txBody>
      </p:sp>
      <p:sp>
        <p:nvSpPr>
          <p:cNvPr id="12" name="文本框 11"/>
          <p:cNvSpPr txBox="1"/>
          <p:nvPr/>
        </p:nvSpPr>
        <p:spPr>
          <a:xfrm>
            <a:off x="581025" y="2578100"/>
            <a:ext cx="19373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12#</a:t>
            </a:r>
            <a:r>
              <a:rPr lang="zh-CN" altLang="en-US" sz="1000"/>
              <a:t>（取消）</a:t>
            </a:r>
            <a:endParaRPr lang="zh-CN" altLang="en-US" sz="1000"/>
          </a:p>
        </p:txBody>
      </p:sp>
      <p:sp>
        <p:nvSpPr>
          <p:cNvPr id="13" name="文本框 12"/>
          <p:cNvSpPr txBox="1"/>
          <p:nvPr/>
        </p:nvSpPr>
        <p:spPr>
          <a:xfrm>
            <a:off x="581025" y="3061335"/>
            <a:ext cx="19373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15#</a:t>
            </a:r>
            <a:r>
              <a:rPr lang="zh-CN" altLang="en-US" sz="1000">
                <a:sym typeface="+mn-ea"/>
              </a:rPr>
              <a:t>（取消）</a:t>
            </a:r>
            <a:endParaRPr lang="zh-CN" altLang="en-US" sz="1000"/>
          </a:p>
          <a:p>
            <a:endParaRPr lang="en-US" altLang="zh-CN" sz="1000"/>
          </a:p>
        </p:txBody>
      </p:sp>
      <p:sp>
        <p:nvSpPr>
          <p:cNvPr id="14" name="文本框 13"/>
          <p:cNvSpPr txBox="1"/>
          <p:nvPr/>
        </p:nvSpPr>
        <p:spPr>
          <a:xfrm>
            <a:off x="344170" y="3306445"/>
            <a:ext cx="141732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/>
              <a:t>B</a:t>
            </a:r>
            <a:r>
              <a:rPr lang="zh-CN" altLang="en-US" sz="1000"/>
              <a:t>区</a:t>
            </a:r>
            <a:endParaRPr lang="zh-CN" altLang="en-US" sz="1000"/>
          </a:p>
        </p:txBody>
      </p:sp>
      <p:sp>
        <p:nvSpPr>
          <p:cNvPr id="15" name="文本框 14"/>
          <p:cNvSpPr txBox="1"/>
          <p:nvPr/>
        </p:nvSpPr>
        <p:spPr>
          <a:xfrm>
            <a:off x="581025" y="3551555"/>
            <a:ext cx="19373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1#</a:t>
            </a:r>
            <a:r>
              <a:rPr lang="zh-CN" altLang="en-US" sz="1000"/>
              <a:t>，</a:t>
            </a:r>
            <a:r>
              <a:rPr lang="en-US" altLang="zh-CN" sz="1000"/>
              <a:t>2#</a:t>
            </a:r>
            <a:r>
              <a:rPr lang="zh-CN" altLang="en-US" sz="1000"/>
              <a:t>，</a:t>
            </a:r>
            <a:r>
              <a:rPr lang="en-US" altLang="zh-CN" sz="1000"/>
              <a:t>3#</a:t>
            </a:r>
            <a:r>
              <a:rPr lang="zh-CN" altLang="en-US" sz="1000"/>
              <a:t>，</a:t>
            </a:r>
            <a:r>
              <a:rPr lang="en-US" altLang="zh-CN" sz="1000"/>
              <a:t>4#</a:t>
            </a:r>
            <a:endParaRPr lang="en-US" altLang="zh-CN" sz="1000"/>
          </a:p>
        </p:txBody>
      </p:sp>
      <p:sp>
        <p:nvSpPr>
          <p:cNvPr id="16" name="文本框 15"/>
          <p:cNvSpPr txBox="1"/>
          <p:nvPr/>
        </p:nvSpPr>
        <p:spPr>
          <a:xfrm>
            <a:off x="581025" y="3796665"/>
            <a:ext cx="19373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5</a:t>
            </a:r>
            <a:r>
              <a:rPr lang="en-US" altLang="zh-CN" sz="1000"/>
              <a:t>#</a:t>
            </a:r>
            <a:endParaRPr lang="en-US" altLang="zh-CN" sz="1000"/>
          </a:p>
        </p:txBody>
      </p:sp>
      <p:sp>
        <p:nvSpPr>
          <p:cNvPr id="17" name="文本框 16"/>
          <p:cNvSpPr txBox="1"/>
          <p:nvPr/>
        </p:nvSpPr>
        <p:spPr>
          <a:xfrm>
            <a:off x="581025" y="4041775"/>
            <a:ext cx="19373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6</a:t>
            </a:r>
            <a:r>
              <a:rPr lang="en-US" altLang="zh-CN" sz="1000"/>
              <a:t>#</a:t>
            </a:r>
            <a:endParaRPr lang="en-US" altLang="zh-CN" sz="1000"/>
          </a:p>
        </p:txBody>
      </p:sp>
      <p:sp>
        <p:nvSpPr>
          <p:cNvPr id="18" name="文本框 17"/>
          <p:cNvSpPr txBox="1"/>
          <p:nvPr/>
        </p:nvSpPr>
        <p:spPr>
          <a:xfrm>
            <a:off x="581660" y="4286885"/>
            <a:ext cx="19373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7#</a:t>
            </a:r>
            <a:endParaRPr lang="en-US" altLang="zh-CN" sz="1000"/>
          </a:p>
        </p:txBody>
      </p:sp>
      <p:sp>
        <p:nvSpPr>
          <p:cNvPr id="20" name="文本框 19"/>
          <p:cNvSpPr txBox="1"/>
          <p:nvPr/>
        </p:nvSpPr>
        <p:spPr>
          <a:xfrm>
            <a:off x="581660" y="5643245"/>
            <a:ext cx="19373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B</a:t>
            </a:r>
            <a:r>
              <a:rPr lang="zh-CN" altLang="en-US" sz="1000"/>
              <a:t>区</a:t>
            </a:r>
            <a:r>
              <a:rPr lang="en-US" altLang="zh-CN" sz="1000"/>
              <a:t>5#</a:t>
            </a:r>
            <a:endParaRPr lang="en-US" altLang="zh-CN" sz="1000"/>
          </a:p>
        </p:txBody>
      </p:sp>
      <p:sp>
        <p:nvSpPr>
          <p:cNvPr id="21" name="文本框 20"/>
          <p:cNvSpPr txBox="1"/>
          <p:nvPr/>
        </p:nvSpPr>
        <p:spPr>
          <a:xfrm>
            <a:off x="581660" y="5888355"/>
            <a:ext cx="19373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/>
              <a:t>B</a:t>
            </a:r>
            <a:r>
              <a:rPr lang="zh-CN" altLang="en-US" sz="1000"/>
              <a:t>区</a:t>
            </a:r>
            <a:r>
              <a:rPr lang="en-US" altLang="zh-CN" sz="1000"/>
              <a:t>6#</a:t>
            </a:r>
            <a:endParaRPr lang="zh-CN" altLang="en-US" sz="1000"/>
          </a:p>
        </p:txBody>
      </p:sp>
      <p:sp>
        <p:nvSpPr>
          <p:cNvPr id="22" name="文本框 21"/>
          <p:cNvSpPr txBox="1"/>
          <p:nvPr/>
        </p:nvSpPr>
        <p:spPr>
          <a:xfrm>
            <a:off x="581660" y="6133465"/>
            <a:ext cx="19373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C</a:t>
            </a:r>
            <a:r>
              <a:rPr lang="zh-CN" altLang="en-US" sz="1000"/>
              <a:t>区</a:t>
            </a:r>
            <a:r>
              <a:rPr lang="en-US" altLang="zh-CN" sz="1000"/>
              <a:t>1#</a:t>
            </a:r>
            <a:endParaRPr lang="en-US" altLang="zh-CN" sz="1000"/>
          </a:p>
        </p:txBody>
      </p:sp>
      <p:sp>
        <p:nvSpPr>
          <p:cNvPr id="29" name="文本框 28"/>
          <p:cNvSpPr txBox="1"/>
          <p:nvPr/>
        </p:nvSpPr>
        <p:spPr>
          <a:xfrm>
            <a:off x="344170" y="4531995"/>
            <a:ext cx="141732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/>
              <a:t>C</a:t>
            </a:r>
            <a:r>
              <a:rPr lang="zh-CN" altLang="en-US" sz="1000"/>
              <a:t>区</a:t>
            </a:r>
            <a:endParaRPr lang="zh-CN" altLang="en-US" sz="1000"/>
          </a:p>
        </p:txBody>
      </p:sp>
      <p:sp>
        <p:nvSpPr>
          <p:cNvPr id="30" name="文本框 29"/>
          <p:cNvSpPr txBox="1"/>
          <p:nvPr/>
        </p:nvSpPr>
        <p:spPr>
          <a:xfrm>
            <a:off x="580390" y="4777105"/>
            <a:ext cx="19373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1#</a:t>
            </a:r>
            <a:endParaRPr lang="en-US" altLang="zh-CN" sz="1000"/>
          </a:p>
        </p:txBody>
      </p:sp>
      <p:sp>
        <p:nvSpPr>
          <p:cNvPr id="31" name="文本框 30"/>
          <p:cNvSpPr txBox="1"/>
          <p:nvPr/>
        </p:nvSpPr>
        <p:spPr>
          <a:xfrm>
            <a:off x="580390" y="5022215"/>
            <a:ext cx="19373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2</a:t>
            </a:r>
            <a:r>
              <a:rPr lang="en-US" altLang="zh-CN" sz="1000"/>
              <a:t>#</a:t>
            </a:r>
            <a:endParaRPr lang="en-US" altLang="zh-CN" sz="1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2885" y="3429000"/>
            <a:ext cx="3055620" cy="25977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文本框 34"/>
          <p:cNvSpPr txBox="1"/>
          <p:nvPr/>
        </p:nvSpPr>
        <p:spPr>
          <a:xfrm>
            <a:off x="344262" y="1006950"/>
            <a:ext cx="36538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B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区</a:t>
            </a:r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5#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楼架空层</a:t>
            </a:r>
            <a:endParaRPr lang="zh-CN" alt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6" name="TextBox 5"/>
          <p:cNvSpPr txBox="1"/>
          <p:nvPr/>
        </p:nvSpPr>
        <p:spPr>
          <a:xfrm>
            <a:off x="344262" y="288493"/>
            <a:ext cx="759958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CHONGQING LIYUJINWAN PROJECT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SPACE</a:t>
            </a:r>
            <a:endParaRPr lang="en-US" altLang="zh-CN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DESIGN CONCEPT</a:t>
            </a:r>
            <a:endParaRPr lang="en-US" altLang="zh-CN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35" y="1709420"/>
            <a:ext cx="4900295" cy="24974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115" y="4282471"/>
            <a:ext cx="2933065" cy="174688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222115" y="6029356"/>
            <a:ext cx="195561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</a:t>
            </a:r>
            <a:r>
              <a:rPr lang="zh-CN" altLang="en-US" sz="1200" b="1" smtClean="0"/>
              <a:t>：原几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</a:t>
            </a:r>
            <a:r>
              <a:rPr lang="zh-CN" altLang="en-US" sz="1200" smtClean="0">
                <a:sym typeface="+mn-ea"/>
              </a:rPr>
              <a:t>：实木</a:t>
            </a:r>
            <a:endParaRPr lang="zh-CN" altLang="en-US" sz="120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规</a:t>
            </a:r>
            <a:r>
              <a:rPr lang="zh-CN" altLang="en-US" sz="1200">
                <a:sym typeface="+mn-ea"/>
              </a:rPr>
              <a:t>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300*300*450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1</a:t>
            </a:r>
            <a:endParaRPr lang="zh-CN" altLang="en-US" sz="1200"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887403" y="6029356"/>
            <a:ext cx="195561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</a:t>
            </a:r>
            <a:r>
              <a:rPr lang="zh-CN" altLang="en-US" sz="1200" b="1" smtClean="0"/>
              <a:t>：休闲椅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</a:t>
            </a:r>
            <a:r>
              <a:rPr lang="zh-CN" altLang="en-US" sz="1200" smtClean="0">
                <a:sym typeface="+mn-ea"/>
              </a:rPr>
              <a:t>：布</a:t>
            </a:r>
            <a:endParaRPr lang="zh-CN" altLang="en-US" sz="120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规</a:t>
            </a:r>
            <a:r>
              <a:rPr lang="zh-CN" altLang="en-US" sz="1200">
                <a:sym typeface="+mn-ea"/>
              </a:rPr>
              <a:t>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600*630*780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2</a:t>
            </a:r>
            <a:endParaRPr lang="zh-CN" altLang="en-US" sz="1200">
              <a:sym typeface="+mn-ea"/>
            </a:endParaRPr>
          </a:p>
        </p:txBody>
      </p:sp>
      <p:cxnSp>
        <p:nvCxnSpPr>
          <p:cNvPr id="9" name="曲线连接符 8"/>
          <p:cNvCxnSpPr>
            <a:endCxn id="11" idx="0"/>
          </p:cNvCxnSpPr>
          <p:nvPr/>
        </p:nvCxnSpPr>
        <p:spPr>
          <a:xfrm>
            <a:off x="1581150" y="2119902"/>
            <a:ext cx="4107498" cy="2162569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曲线连接符 18"/>
          <p:cNvCxnSpPr/>
          <p:nvPr/>
        </p:nvCxnSpPr>
        <p:spPr>
          <a:xfrm rot="5400000">
            <a:off x="-233838" y="3459956"/>
            <a:ext cx="2150745" cy="69532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248416" y="6039888"/>
            <a:ext cx="19556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名称：长桌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</a:t>
            </a:r>
            <a:r>
              <a:rPr lang="zh-CN" altLang="en-US" sz="1200" smtClean="0">
                <a:sym typeface="+mn-ea"/>
              </a:rPr>
              <a:t>：金属脚架+塑木台面</a:t>
            </a:r>
            <a:endParaRPr lang="zh-CN" altLang="en-US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规</a:t>
            </a:r>
            <a:r>
              <a:rPr lang="zh-CN" altLang="en-US" sz="1200">
                <a:sym typeface="+mn-ea"/>
              </a:rPr>
              <a:t>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>
                <a:sym typeface="+mn-ea"/>
              </a:rPr>
              <a:t>1500*900*750</a:t>
            </a:r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2</a:t>
            </a:r>
            <a:endParaRPr lang="zh-CN" altLang="en-US" sz="1200">
              <a:sym typeface="+mn-ea"/>
            </a:endParaRPr>
          </a:p>
        </p:txBody>
      </p:sp>
      <p:cxnSp>
        <p:nvCxnSpPr>
          <p:cNvPr id="21" name="曲线连接符 20"/>
          <p:cNvCxnSpPr/>
          <p:nvPr/>
        </p:nvCxnSpPr>
        <p:spPr>
          <a:xfrm>
            <a:off x="1337310" y="2419350"/>
            <a:ext cx="6339205" cy="791845"/>
          </a:xfrm>
          <a:prstGeom prst="curvedConnector3">
            <a:avLst>
              <a:gd name="adj1" fmla="val 50005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曲线连接符 23"/>
          <p:cNvCxnSpPr/>
          <p:nvPr/>
        </p:nvCxnSpPr>
        <p:spPr>
          <a:xfrm rot="16200000" flipH="1">
            <a:off x="676558" y="2692855"/>
            <a:ext cx="2273604" cy="1726591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2266857" y="6071366"/>
            <a:ext cx="19556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名称：椅子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</a:t>
            </a:r>
            <a:r>
              <a:rPr lang="zh-CN" altLang="en-US" sz="1200" smtClean="0">
                <a:sym typeface="+mn-ea"/>
              </a:rPr>
              <a:t>：西皮</a:t>
            </a:r>
            <a:endParaRPr lang="zh-CN" altLang="en-US" sz="120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规</a:t>
            </a:r>
            <a:r>
              <a:rPr lang="zh-CN" altLang="en-US" sz="1200">
                <a:sym typeface="+mn-ea"/>
              </a:rPr>
              <a:t>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560*530*900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12</a:t>
            </a:r>
            <a:endParaRPr lang="zh-CN" altLang="en-US" sz="1200"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842661" y="6071366"/>
            <a:ext cx="19556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</a:t>
            </a:r>
            <a:r>
              <a:rPr lang="zh-CN" altLang="en-US" sz="1200" b="1" smtClean="0"/>
              <a:t>：沙发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</a:t>
            </a:r>
            <a:r>
              <a:rPr lang="zh-CN" altLang="en-US" sz="1200" smtClean="0">
                <a:sym typeface="+mn-ea"/>
              </a:rPr>
              <a:t>：实木框架+科技布规</a:t>
            </a:r>
            <a:r>
              <a:rPr lang="zh-CN" altLang="en-US" sz="1200">
                <a:sym typeface="+mn-ea"/>
              </a:rPr>
              <a:t>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1500*730*820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1</a:t>
            </a:r>
            <a:endParaRPr lang="zh-CN" altLang="en-US" sz="1200"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661156" y="6027003"/>
            <a:ext cx="19556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</a:t>
            </a:r>
            <a:r>
              <a:rPr lang="zh-CN" altLang="en-US" sz="1200" b="1" smtClean="0"/>
              <a:t>：茶几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</a:t>
            </a:r>
            <a:r>
              <a:rPr lang="zh-CN" altLang="en-US" sz="1200" smtClean="0">
                <a:sym typeface="+mn-ea"/>
              </a:rPr>
              <a:t>：金属脚架+塑木台面</a:t>
            </a:r>
            <a:endParaRPr lang="zh-CN" altLang="en-US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规</a:t>
            </a:r>
            <a:r>
              <a:rPr lang="zh-CN" altLang="en-US" sz="1200">
                <a:sym typeface="+mn-ea"/>
              </a:rPr>
              <a:t>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1200*700*720</a:t>
            </a:r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1</a:t>
            </a:r>
            <a:endParaRPr lang="zh-CN" altLang="en-US" sz="120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1655" y="1709103"/>
            <a:ext cx="1294130" cy="1274445"/>
          </a:xfrm>
          <a:prstGeom prst="rect">
            <a:avLst/>
          </a:prstGeom>
        </p:spPr>
      </p:pic>
      <p:cxnSp>
        <p:nvCxnSpPr>
          <p:cNvPr id="4" name="曲线连接符 3"/>
          <p:cNvCxnSpPr/>
          <p:nvPr/>
        </p:nvCxnSpPr>
        <p:spPr>
          <a:xfrm flipV="1">
            <a:off x="1360170" y="2406015"/>
            <a:ext cx="4207510" cy="153035"/>
          </a:xfrm>
          <a:prstGeom prst="curvedConnector3">
            <a:avLst>
              <a:gd name="adj1" fmla="val 50015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117783" y="614711"/>
            <a:ext cx="19556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/>
              <a:t>名称</a:t>
            </a:r>
            <a:r>
              <a:rPr lang="zh-CN" altLang="en-US" sz="1200" b="1" smtClean="0"/>
              <a:t>：书架</a:t>
            </a:r>
            <a:endParaRPr lang="zh-CN" altLang="en-US" sz="1200" b="1" smtClean="0"/>
          </a:p>
          <a:p>
            <a:r>
              <a:rPr lang="zh-CN" altLang="en-US" sz="1200">
                <a:sym typeface="+mn-ea"/>
              </a:rPr>
              <a:t>材质</a:t>
            </a:r>
            <a:r>
              <a:rPr lang="zh-CN" altLang="en-US" sz="1200" smtClean="0">
                <a:sym typeface="+mn-ea"/>
              </a:rPr>
              <a:t>：金属架、密度板</a:t>
            </a:r>
            <a:endParaRPr lang="zh-CN" altLang="en-US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规</a:t>
            </a:r>
            <a:r>
              <a:rPr lang="zh-CN" altLang="en-US" sz="1200">
                <a:sym typeface="+mn-ea"/>
              </a:rPr>
              <a:t>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1400*300*2200</a:t>
            </a:r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1</a:t>
            </a:r>
            <a:endParaRPr lang="zh-CN" altLang="en-US" sz="1200">
              <a:sym typeface="+mn-ea"/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5"/>
          <a:srcRect l="30372" t="55738" r="40463" b="-166"/>
          <a:stretch>
            <a:fillRect/>
          </a:stretch>
        </p:blipFill>
        <p:spPr>
          <a:xfrm>
            <a:off x="7943850" y="614680"/>
            <a:ext cx="3003550" cy="302069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668" y="4718050"/>
            <a:ext cx="1644015" cy="1174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4550" y="4601210"/>
            <a:ext cx="1348740" cy="14516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344262" y="1006950"/>
            <a:ext cx="36538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B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区</a:t>
            </a:r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5#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楼架空层</a:t>
            </a:r>
            <a:endParaRPr lang="zh-CN" alt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6" name="TextBox 5"/>
          <p:cNvSpPr txBox="1"/>
          <p:nvPr/>
        </p:nvSpPr>
        <p:spPr>
          <a:xfrm>
            <a:off x="344262" y="288493"/>
            <a:ext cx="759958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CHONGQING LIYUJINWAN PROJECT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SPACE</a:t>
            </a:r>
            <a:endParaRPr lang="en-US" altLang="zh-CN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DESIGN CONCEPT</a:t>
            </a:r>
            <a:endParaRPr lang="en-US" altLang="zh-CN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635" y="1709420"/>
            <a:ext cx="4900295" cy="24974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-930" b="1680"/>
          <a:stretch>
            <a:fillRect/>
          </a:stretch>
        </p:blipFill>
        <p:spPr>
          <a:xfrm>
            <a:off x="5591810" y="299720"/>
            <a:ext cx="5161915" cy="62210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36" y="4396741"/>
            <a:ext cx="1521462" cy="16824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345" y="4824095"/>
            <a:ext cx="2606040" cy="1202690"/>
          </a:xfrm>
          <a:prstGeom prst="rect">
            <a:avLst/>
          </a:prstGeom>
        </p:spPr>
      </p:pic>
      <p:cxnSp>
        <p:nvCxnSpPr>
          <p:cNvPr id="8" name="曲线连接符 7"/>
          <p:cNvCxnSpPr/>
          <p:nvPr/>
        </p:nvCxnSpPr>
        <p:spPr>
          <a:xfrm rot="5400000">
            <a:off x="2457451" y="3038475"/>
            <a:ext cx="2524125" cy="1114425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曲线连接符 9"/>
          <p:cNvCxnSpPr>
            <a:endCxn id="5" idx="0"/>
          </p:cNvCxnSpPr>
          <p:nvPr/>
        </p:nvCxnSpPr>
        <p:spPr>
          <a:xfrm rot="10800000" flipV="1">
            <a:off x="1269368" y="2105023"/>
            <a:ext cx="2864487" cy="2291718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480060" y="6081352"/>
            <a:ext cx="195561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名称：凳子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材质：人造革</a:t>
            </a:r>
            <a:endParaRPr lang="zh-CN" altLang="en-US" sz="120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规</a:t>
            </a:r>
            <a:r>
              <a:rPr lang="zh-CN" altLang="en-US" sz="1200">
                <a:sym typeface="+mn-ea"/>
              </a:rPr>
              <a:t>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300*220*280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4</a:t>
            </a:r>
            <a:endParaRPr lang="zh-CN" altLang="en-US" sz="1200"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958782" y="6027003"/>
            <a:ext cx="195561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名称：书架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材质：多层板</a:t>
            </a:r>
            <a:endParaRPr lang="zh-CN" altLang="en-US" sz="120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规</a:t>
            </a:r>
            <a:r>
              <a:rPr lang="zh-CN" altLang="en-US" sz="1200">
                <a:sym typeface="+mn-ea"/>
              </a:rPr>
              <a:t>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>
                <a:sym typeface="+mn-ea"/>
              </a:rPr>
              <a:t>3500*250*1520</a:t>
            </a:r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1</a:t>
            </a:r>
            <a:endParaRPr lang="zh-CN" altLang="en-US" sz="1200"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7920" y="4533900"/>
            <a:ext cx="1348740" cy="14516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490" y="4239895"/>
            <a:ext cx="2247900" cy="1606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文本框 34"/>
          <p:cNvSpPr txBox="1"/>
          <p:nvPr/>
        </p:nvSpPr>
        <p:spPr>
          <a:xfrm>
            <a:off x="344262" y="845025"/>
            <a:ext cx="36538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B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区</a:t>
            </a:r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6#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楼架空层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意向图</a:t>
            </a:r>
            <a:endParaRPr lang="zh-CN" alt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6" name="TextBox 5"/>
          <p:cNvSpPr txBox="1"/>
          <p:nvPr/>
        </p:nvSpPr>
        <p:spPr>
          <a:xfrm>
            <a:off x="344262" y="126568"/>
            <a:ext cx="759958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CHONGQING LIYUJINWAN PROJECT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SPACE</a:t>
            </a:r>
            <a:endParaRPr lang="en-US" altLang="zh-CN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DESIGN CONCEPT</a:t>
            </a:r>
            <a:endParaRPr lang="en-US" altLang="zh-CN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75" y="1314450"/>
            <a:ext cx="5784215" cy="46901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555" y="1334135"/>
            <a:ext cx="2299335" cy="228854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8667115" y="3239135"/>
            <a:ext cx="3352165" cy="1317625"/>
            <a:chOff x="6912" y="3372"/>
            <a:chExt cx="8745" cy="3436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12" y="3372"/>
              <a:ext cx="2923" cy="3436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DFE">
                    <a:alpha val="100000"/>
                  </a:srgbClr>
                </a:clrFrom>
                <a:clrTo>
                  <a:srgbClr val="FFFDFE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471" y="3550"/>
              <a:ext cx="3402" cy="3079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2735" y="3372"/>
              <a:ext cx="2923" cy="3436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8245" y="1334135"/>
            <a:ext cx="3084195" cy="1838960"/>
          </a:xfrm>
          <a:prstGeom prst="rect">
            <a:avLst/>
          </a:prstGeom>
        </p:spPr>
      </p:pic>
      <p:cxnSp>
        <p:nvCxnSpPr>
          <p:cNvPr id="5" name="曲线连接符 4"/>
          <p:cNvCxnSpPr/>
          <p:nvPr/>
        </p:nvCxnSpPr>
        <p:spPr>
          <a:xfrm>
            <a:off x="4724400" y="3381375"/>
            <a:ext cx="2038350" cy="1676400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曲线连接符 20"/>
          <p:cNvCxnSpPr/>
          <p:nvPr/>
        </p:nvCxnSpPr>
        <p:spPr>
          <a:xfrm>
            <a:off x="4811080" y="3239135"/>
            <a:ext cx="4237670" cy="1818640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曲线连接符 21"/>
          <p:cNvCxnSpPr/>
          <p:nvPr/>
        </p:nvCxnSpPr>
        <p:spPr>
          <a:xfrm flipV="1">
            <a:off x="4619625" y="3448050"/>
            <a:ext cx="5190175" cy="572135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曲线连接符 22"/>
          <p:cNvCxnSpPr/>
          <p:nvPr/>
        </p:nvCxnSpPr>
        <p:spPr>
          <a:xfrm flipV="1">
            <a:off x="3873975" y="1886268"/>
            <a:ext cx="6117750" cy="1342241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6801032" y="6027003"/>
            <a:ext cx="19556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名称：长桌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</a:t>
            </a:r>
            <a:r>
              <a:rPr lang="zh-CN" altLang="en-US" sz="1200" smtClean="0">
                <a:sym typeface="+mn-ea"/>
              </a:rPr>
              <a:t>：金属脚架+塑木台面</a:t>
            </a:r>
            <a:endParaRPr lang="zh-CN" altLang="en-US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规</a:t>
            </a:r>
            <a:r>
              <a:rPr lang="zh-CN" altLang="en-US" sz="1200">
                <a:sym typeface="+mn-ea"/>
              </a:rPr>
              <a:t>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>
                <a:sym typeface="+mn-ea"/>
              </a:rPr>
              <a:t>1500*900*750</a:t>
            </a:r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1</a:t>
            </a:r>
            <a:endParaRPr lang="zh-CN" altLang="en-US" sz="1200"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980172" y="6030813"/>
            <a:ext cx="19556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名称：椅子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</a:t>
            </a:r>
            <a:r>
              <a:rPr lang="zh-CN" altLang="en-US" sz="1200" smtClean="0">
                <a:sym typeface="+mn-ea"/>
              </a:rPr>
              <a:t>：铝合金框架+网布</a:t>
            </a:r>
            <a:endParaRPr lang="zh-CN" altLang="en-US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规</a:t>
            </a:r>
            <a:r>
              <a:rPr lang="zh-CN" altLang="en-US" sz="1200">
                <a:sym typeface="+mn-ea"/>
              </a:rPr>
              <a:t>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560*530*900</a:t>
            </a:r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6</a:t>
            </a:r>
            <a:endParaRPr lang="zh-CN" altLang="en-US" sz="1200"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360342" y="5268458"/>
            <a:ext cx="195561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名称：椅子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</a:t>
            </a:r>
            <a:r>
              <a:rPr lang="zh-CN" altLang="en-US" sz="1200" smtClean="0">
                <a:sym typeface="+mn-ea"/>
              </a:rPr>
              <a:t>：藤编</a:t>
            </a:r>
            <a:endParaRPr lang="zh-CN" altLang="en-US" sz="120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规</a:t>
            </a:r>
            <a:r>
              <a:rPr lang="zh-CN" altLang="en-US" sz="1200">
                <a:sym typeface="+mn-ea"/>
              </a:rPr>
              <a:t>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470*520*730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4</a:t>
            </a:r>
            <a:endParaRPr lang="zh-CN" altLang="en-US" sz="1200"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353425" y="4425767"/>
            <a:ext cx="195561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</a:t>
            </a:r>
            <a:r>
              <a:rPr lang="zh-CN" altLang="en-US" sz="1200" b="1" smtClean="0"/>
              <a:t>：方桌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</a:t>
            </a:r>
            <a:r>
              <a:rPr lang="zh-CN" altLang="en-US" sz="1200" smtClean="0">
                <a:sym typeface="+mn-ea"/>
              </a:rPr>
              <a:t>：实木</a:t>
            </a:r>
            <a:endParaRPr lang="zh-CN" altLang="en-US" sz="120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规</a:t>
            </a:r>
            <a:r>
              <a:rPr lang="zh-CN" altLang="en-US" sz="1200">
                <a:sym typeface="+mn-ea"/>
              </a:rPr>
              <a:t>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800*800*750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1</a:t>
            </a:r>
            <a:endParaRPr lang="zh-CN" altLang="en-US" sz="1200"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0219055" y="503138"/>
            <a:ext cx="195561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名称：椅子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</a:t>
            </a:r>
            <a:r>
              <a:rPr lang="zh-CN" altLang="en-US" sz="1200" smtClean="0">
                <a:sym typeface="+mn-ea"/>
              </a:rPr>
              <a:t>：藤编</a:t>
            </a:r>
            <a:endParaRPr lang="zh-CN" altLang="en-US" sz="120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规</a:t>
            </a:r>
            <a:r>
              <a:rPr lang="zh-CN" altLang="en-US" sz="1200">
                <a:sym typeface="+mn-ea"/>
              </a:rPr>
              <a:t>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500*540*780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6</a:t>
            </a:r>
            <a:endParaRPr lang="zh-CN" altLang="en-US" sz="1200"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454163" y="475431"/>
            <a:ext cx="19556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</a:t>
            </a:r>
            <a:r>
              <a:rPr lang="zh-CN" altLang="en-US" sz="1200" b="1" smtClean="0"/>
              <a:t>：圆桌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</a:t>
            </a:r>
            <a:r>
              <a:rPr lang="zh-CN" altLang="en-US" sz="1200" smtClean="0">
                <a:sym typeface="+mn-ea"/>
              </a:rPr>
              <a:t>：密度板</a:t>
            </a:r>
            <a:endParaRPr lang="zh-CN" altLang="en-US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规</a:t>
            </a:r>
            <a:r>
              <a:rPr lang="zh-CN" altLang="en-US" sz="1200">
                <a:sym typeface="+mn-ea"/>
              </a:rPr>
              <a:t>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600*600*750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2</a:t>
            </a:r>
            <a:endParaRPr lang="zh-CN" altLang="en-US" sz="1200">
              <a:sym typeface="+mn-ea"/>
            </a:endParaRPr>
          </a:p>
        </p:txBody>
      </p:sp>
      <p:cxnSp>
        <p:nvCxnSpPr>
          <p:cNvPr id="15" name="曲线连接符 14"/>
          <p:cNvCxnSpPr>
            <a:endCxn id="11" idx="1"/>
          </p:cNvCxnSpPr>
          <p:nvPr/>
        </p:nvCxnSpPr>
        <p:spPr>
          <a:xfrm flipV="1">
            <a:off x="4724400" y="2478323"/>
            <a:ext cx="1621154" cy="541102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6348321" y="493739"/>
            <a:ext cx="19556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</a:t>
            </a:r>
            <a:r>
              <a:rPr lang="zh-CN" altLang="en-US" sz="1200" b="1" smtClean="0"/>
              <a:t>：书架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</a:t>
            </a:r>
            <a:r>
              <a:rPr lang="zh-CN" altLang="en-US" sz="1200" smtClean="0">
                <a:sym typeface="+mn-ea"/>
              </a:rPr>
              <a:t>：金属架</a:t>
            </a:r>
            <a:r>
              <a:rPr lang="en-US" altLang="zh-CN" sz="1200" smtClean="0">
                <a:sym typeface="+mn-ea"/>
              </a:rPr>
              <a:t>+密度板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规</a:t>
            </a:r>
            <a:r>
              <a:rPr lang="zh-CN" altLang="en-US" sz="1200">
                <a:sym typeface="+mn-ea"/>
              </a:rPr>
              <a:t>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1400*300*2200</a:t>
            </a:r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1</a:t>
            </a:r>
            <a:endParaRPr lang="zh-CN" altLang="en-US" sz="1200">
              <a:sym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1420587" y="2800190"/>
            <a:ext cx="36538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</a:t>
            </a:r>
            <a:r>
              <a:rPr lang="zh-CN" altLang="en-US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区</a:t>
            </a:r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公共空间软装</a:t>
            </a:r>
            <a:endParaRPr lang="zh-CN" altLang="en-US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6" name="TextBox 5"/>
          <p:cNvSpPr txBox="1"/>
          <p:nvPr/>
        </p:nvSpPr>
        <p:spPr>
          <a:xfrm>
            <a:off x="1420495" y="2155190"/>
            <a:ext cx="8094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CHONGQING LIYUJINWAN PROJECT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SPACE</a:t>
            </a:r>
            <a:endParaRPr lang="en-US" altLang="zh-CN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DESIGN CONCEPT</a:t>
            </a:r>
            <a:endParaRPr lang="en-US" altLang="zh-CN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344262" y="1006950"/>
            <a:ext cx="36538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区入户大厅平面布置图</a:t>
            </a:r>
            <a:endParaRPr lang="zh-CN" alt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6" name="TextBox 5"/>
          <p:cNvSpPr txBox="1"/>
          <p:nvPr/>
        </p:nvSpPr>
        <p:spPr>
          <a:xfrm>
            <a:off x="344262" y="288493"/>
            <a:ext cx="759958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CHONGQING LIYUJINWAN PROJECT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SPACE</a:t>
            </a:r>
            <a:endParaRPr lang="en-US" altLang="zh-CN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DESIGN CONCEPT</a:t>
            </a:r>
            <a:endParaRPr lang="en-US" altLang="zh-CN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544570" y="6479540"/>
            <a:ext cx="1937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1#</a:t>
            </a:r>
            <a:endParaRPr lang="en-US" altLang="zh-CN"/>
          </a:p>
        </p:txBody>
      </p:sp>
      <p:sp>
        <p:nvSpPr>
          <p:cNvPr id="31" name="文本框 30"/>
          <p:cNvSpPr txBox="1"/>
          <p:nvPr/>
        </p:nvSpPr>
        <p:spPr>
          <a:xfrm>
            <a:off x="7167245" y="6536690"/>
            <a:ext cx="1937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</a:t>
            </a:r>
            <a:r>
              <a:rPr lang="en-US" altLang="zh-CN"/>
              <a:t>#</a:t>
            </a:r>
            <a:endParaRPr lang="en-US" altLang="zh-CN"/>
          </a:p>
        </p:txBody>
      </p:sp>
      <p:sp>
        <p:nvSpPr>
          <p:cNvPr id="14" name="矩形 13"/>
          <p:cNvSpPr/>
          <p:nvPr/>
        </p:nvSpPr>
        <p:spPr>
          <a:xfrm>
            <a:off x="2292985" y="1496695"/>
            <a:ext cx="2618105" cy="3581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082925" y="1537970"/>
            <a:ext cx="13658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/>
              <a:t>L</a:t>
            </a:r>
            <a:r>
              <a:rPr lang="zh-CN" altLang="en-US" sz="1200" b="1"/>
              <a:t>型入户大厅</a:t>
            </a:r>
            <a:endParaRPr lang="zh-CN" altLang="en-US" sz="1200" b="1"/>
          </a:p>
        </p:txBody>
      </p:sp>
      <p:sp>
        <p:nvSpPr>
          <p:cNvPr id="4" name="矩形 3"/>
          <p:cNvSpPr/>
          <p:nvPr/>
        </p:nvSpPr>
        <p:spPr>
          <a:xfrm>
            <a:off x="5928995" y="1496695"/>
            <a:ext cx="2618105" cy="3581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718935" y="1537970"/>
            <a:ext cx="13658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/>
              <a:t>L</a:t>
            </a:r>
            <a:r>
              <a:rPr lang="zh-CN" altLang="en-US" sz="1200" b="1"/>
              <a:t>型入户大厅</a:t>
            </a:r>
            <a:endParaRPr lang="zh-CN" altLang="en-US" sz="1200" b="1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3790" y="2007235"/>
            <a:ext cx="2437130" cy="44303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060" y="2138680"/>
            <a:ext cx="3217545" cy="425132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126480" y="1508760"/>
            <a:ext cx="3023235" cy="40341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61060" y="1318260"/>
            <a:ext cx="21196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C</a:t>
            </a:r>
            <a:r>
              <a:rPr lang="zh-CN" alt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区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现场照片</a:t>
            </a:r>
            <a:endParaRPr lang="zh-CN" alt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grayscl/>
          </a:blip>
          <a:srcRect r="12432" b="36544"/>
          <a:stretch>
            <a:fillRect/>
          </a:stretch>
        </p:blipFill>
        <p:spPr>
          <a:xfrm rot="10800000">
            <a:off x="1035050" y="2199640"/>
            <a:ext cx="1945640" cy="33432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61695" y="3255645"/>
            <a:ext cx="25082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</a:t>
            </a:r>
            <a:r>
              <a:rPr lang="zh-CN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区入户大厅户</a:t>
            </a:r>
            <a:r>
              <a:rPr lang="zh-CN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1#</a:t>
            </a:r>
            <a:r>
              <a:rPr lang="zh-CN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型图</a:t>
            </a:r>
            <a:endParaRPr lang="zh-CN" altLang="en-US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1508760"/>
            <a:ext cx="3038475" cy="40386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720" y="1485265"/>
            <a:ext cx="3028950" cy="405765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5"/>
          <p:cNvSpPr txBox="1"/>
          <p:nvPr/>
        </p:nvSpPr>
        <p:spPr>
          <a:xfrm>
            <a:off x="690880" y="403225"/>
            <a:ext cx="37668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CHONGQING LIYUJINWAN PROJECT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SPACE</a:t>
            </a:r>
            <a:endParaRPr lang="en-US" altLang="zh-CN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DESIGN CONCEPT</a:t>
            </a:r>
            <a:endParaRPr lang="en-US" altLang="zh-CN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grayscl/>
          </a:blip>
          <a:srcRect l="40362" t="4996" r="40103" b="38965"/>
          <a:stretch>
            <a:fillRect/>
          </a:stretch>
        </p:blipFill>
        <p:spPr>
          <a:xfrm rot="5400000">
            <a:off x="2040255" y="116840"/>
            <a:ext cx="1954530" cy="4767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90880" y="1048385"/>
            <a:ext cx="376618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C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区入户大厅</a:t>
            </a:r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2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#软装</a:t>
            </a:r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(1#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楼同</a:t>
            </a:r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2#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楼效果）</a:t>
            </a:r>
            <a:endParaRPr lang="zh-CN" alt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  <a:sym typeface="+mn-ea"/>
            </a:endParaRPr>
          </a:p>
        </p:txBody>
      </p:sp>
      <p:pic>
        <p:nvPicPr>
          <p:cNvPr id="6" name="图片 5" descr="S743"/>
          <p:cNvPicPr>
            <a:picLocks noChangeAspect="1"/>
          </p:cNvPicPr>
          <p:nvPr/>
        </p:nvPicPr>
        <p:blipFill>
          <a:blip r:embed="rId2"/>
          <a:srcRect t="41215" r="2793" b="27428"/>
          <a:stretch>
            <a:fillRect/>
          </a:stretch>
        </p:blipFill>
        <p:spPr>
          <a:xfrm>
            <a:off x="4136390" y="3506470"/>
            <a:ext cx="5097780" cy="1644650"/>
          </a:xfrm>
          <a:prstGeom prst="rect">
            <a:avLst/>
          </a:prstGeom>
        </p:spPr>
      </p:pic>
      <p:pic>
        <p:nvPicPr>
          <p:cNvPr id="19" name="图片 18" descr="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16200000">
            <a:off x="9885680" y="4330700"/>
            <a:ext cx="1443990" cy="237426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9540240" y="3630930"/>
            <a:ext cx="1550035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名称：沙发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材质：西皮</a:t>
            </a:r>
            <a:endParaRPr lang="zh-CN" altLang="en-US" sz="1200">
              <a:sym typeface="+mn-ea"/>
            </a:endParaRPr>
          </a:p>
          <a:p>
            <a:r>
              <a:rPr lang="zh-CN" altLang="en-US" sz="1200">
                <a:sym typeface="+mn-ea"/>
              </a:rPr>
              <a:t>形状</a:t>
            </a:r>
            <a:r>
              <a:rPr lang="zh-CN" altLang="en-US" sz="1200" smtClean="0">
                <a:sym typeface="+mn-ea"/>
              </a:rPr>
              <a:t>：长方体</a:t>
            </a:r>
            <a:endParaRPr lang="zh-CN" altLang="en-US" sz="1200">
              <a:sym typeface="+mn-ea"/>
            </a:endParaRPr>
          </a:p>
          <a:p>
            <a:r>
              <a:rPr lang="zh-CN" altLang="en-US" sz="1200">
                <a:sym typeface="+mn-ea"/>
              </a:rPr>
              <a:t>规格尺寸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1860*730*760</a:t>
            </a:r>
            <a:endParaRPr lang="zh-CN" altLang="en-US" sz="1200">
              <a:sym typeface="+mn-ea"/>
            </a:endParaRPr>
          </a:p>
          <a:p>
            <a:r>
              <a:rPr lang="zh-CN" altLang="en-US" sz="1200">
                <a:sym typeface="+mn-ea"/>
              </a:rPr>
              <a:t>数量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4</a:t>
            </a:r>
            <a:endParaRPr lang="zh-CN" altLang="en-US" sz="1200">
              <a:sym typeface="+mn-ea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3023870" y="3232785"/>
            <a:ext cx="102235" cy="10223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3023870" y="1801495"/>
            <a:ext cx="102235" cy="10223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曲线连接符 28"/>
          <p:cNvCxnSpPr>
            <a:endCxn id="9" idx="0"/>
          </p:cNvCxnSpPr>
          <p:nvPr/>
        </p:nvCxnSpPr>
        <p:spPr>
          <a:xfrm rot="5400000" flipV="1">
            <a:off x="2769235" y="3530600"/>
            <a:ext cx="943610" cy="347345"/>
          </a:xfrm>
          <a:prstGeom prst="curvedConnector3">
            <a:avLst>
              <a:gd name="adj1" fmla="val 50034"/>
            </a:avLst>
          </a:prstGeom>
          <a:ln w="12700" cmpd="sng">
            <a:solidFill>
              <a:schemeClr val="accent1">
                <a:shade val="5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曲线连接符 29"/>
          <p:cNvCxnSpPr/>
          <p:nvPr/>
        </p:nvCxnSpPr>
        <p:spPr>
          <a:xfrm rot="5400000">
            <a:off x="596900" y="2995295"/>
            <a:ext cx="3506470" cy="1271270"/>
          </a:xfrm>
          <a:prstGeom prst="curvedConnector3">
            <a:avLst>
              <a:gd name="adj1" fmla="val 50018"/>
            </a:avLst>
          </a:prstGeom>
          <a:ln w="12700" cmpd="sng">
            <a:solidFill>
              <a:schemeClr val="accent1">
                <a:shade val="5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4605020" y="1551940"/>
            <a:ext cx="22606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4584065" y="3395345"/>
            <a:ext cx="22606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/>
          <p:cNvSpPr txBox="1"/>
          <p:nvPr/>
        </p:nvSpPr>
        <p:spPr>
          <a:xfrm>
            <a:off x="318135" y="4317503"/>
            <a:ext cx="140271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</a:t>
            </a:r>
            <a:r>
              <a:rPr lang="zh-CN" altLang="en-US" sz="1200" b="1" smtClean="0"/>
              <a:t>：花盆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</a:t>
            </a:r>
            <a:r>
              <a:rPr lang="zh-CN" altLang="en-US" sz="1200" smtClean="0">
                <a:sym typeface="+mn-ea"/>
              </a:rPr>
              <a:t>：玻璃钢</a:t>
            </a:r>
            <a:endParaRPr lang="zh-CN" altLang="en-US" sz="1200">
              <a:sym typeface="+mn-ea"/>
            </a:endParaRPr>
          </a:p>
          <a:p>
            <a:r>
              <a:rPr lang="zh-CN" altLang="en-US" sz="1200">
                <a:sym typeface="+mn-ea"/>
              </a:rPr>
              <a:t>形状</a:t>
            </a:r>
            <a:r>
              <a:rPr lang="zh-CN" altLang="en-US" sz="1200" smtClean="0">
                <a:sym typeface="+mn-ea"/>
              </a:rPr>
              <a:t>：石头形</a:t>
            </a:r>
            <a:endParaRPr lang="zh-CN" altLang="en-US" sz="1200">
              <a:sym typeface="+mn-ea"/>
            </a:endParaRPr>
          </a:p>
          <a:p>
            <a:r>
              <a:rPr lang="zh-CN" altLang="en-US" sz="1200">
                <a:sym typeface="+mn-ea"/>
              </a:rPr>
              <a:t>规格尺寸：</a:t>
            </a:r>
            <a:endParaRPr lang="zh-CN" altLang="en-US" sz="1200">
              <a:sym typeface="+mn-ea"/>
            </a:endParaRPr>
          </a:p>
          <a:p>
            <a:r>
              <a:rPr lang="zh-CN" altLang="en-US" sz="1200">
                <a:sym typeface="+mn-ea"/>
              </a:rPr>
              <a:t>数量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2</a:t>
            </a:r>
            <a:r>
              <a:rPr lang="zh-CN" altLang="en-US" sz="1200" smtClean="0">
                <a:sym typeface="+mn-ea"/>
              </a:rPr>
              <a:t>组</a:t>
            </a:r>
            <a:endParaRPr lang="zh-CN" altLang="en-US" sz="1200" smtClean="0">
              <a:sym typeface="+mn-ea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9930765" y="806450"/>
            <a:ext cx="174434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名称：挂画</a:t>
            </a:r>
            <a:endParaRPr lang="zh-CN" altLang="en-US" sz="1200">
              <a:sym typeface="+mn-ea"/>
            </a:endParaRPr>
          </a:p>
          <a:p>
            <a:r>
              <a:rPr lang="zh-CN" altLang="en-US" sz="1200">
                <a:sym typeface="+mn-ea"/>
              </a:rPr>
              <a:t>形状</a:t>
            </a:r>
            <a:r>
              <a:rPr lang="zh-CN" altLang="en-US" sz="1200" smtClean="0">
                <a:sym typeface="+mn-ea"/>
              </a:rPr>
              <a:t>：长方形</a:t>
            </a:r>
            <a:endParaRPr lang="zh-CN" altLang="en-US" sz="1200">
              <a:sym typeface="+mn-ea"/>
            </a:endParaRPr>
          </a:p>
          <a:p>
            <a:r>
              <a:rPr lang="zh-CN" altLang="en-US" sz="1200">
                <a:sym typeface="+mn-ea"/>
              </a:rPr>
              <a:t>规格尺寸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800*1200</a:t>
            </a:r>
            <a:endParaRPr lang="zh-CN" altLang="en-US" sz="1200">
              <a:sym typeface="+mn-ea"/>
            </a:endParaRPr>
          </a:p>
          <a:p>
            <a:r>
              <a:rPr lang="zh-CN" altLang="en-US" sz="1200">
                <a:sym typeface="+mn-ea"/>
              </a:rPr>
              <a:t>数量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2</a:t>
            </a:r>
            <a:r>
              <a:rPr lang="zh-CN" altLang="en-US" sz="1200" smtClean="0">
                <a:sym typeface="+mn-ea"/>
              </a:rPr>
              <a:t>幅</a:t>
            </a:r>
            <a:endParaRPr lang="zh-CN" altLang="en-US" sz="1200">
              <a:sym typeface="+mn-ea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2933700" y="1537335"/>
            <a:ext cx="2145665" cy="1895475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11169650" y="4998720"/>
            <a:ext cx="505460" cy="282575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>
            <a:off x="10026015" y="5918200"/>
            <a:ext cx="505460" cy="282575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曲线连接符 61"/>
          <p:cNvCxnSpPr/>
          <p:nvPr/>
        </p:nvCxnSpPr>
        <p:spPr>
          <a:xfrm rot="5400000" flipH="1">
            <a:off x="8244205" y="4047490"/>
            <a:ext cx="1635125" cy="2482850"/>
          </a:xfrm>
          <a:prstGeom prst="curvedConnector4">
            <a:avLst>
              <a:gd name="adj1" fmla="val -14544"/>
              <a:gd name="adj2" fmla="val 73900"/>
            </a:avLst>
          </a:prstGeom>
          <a:ln w="12700" cmpd="sng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曲线连接符 62"/>
          <p:cNvCxnSpPr/>
          <p:nvPr/>
        </p:nvCxnSpPr>
        <p:spPr>
          <a:xfrm rot="10800000">
            <a:off x="8688070" y="4436745"/>
            <a:ext cx="2570480" cy="729615"/>
          </a:xfrm>
          <a:prstGeom prst="curvedConnector3">
            <a:avLst>
              <a:gd name="adj1" fmla="val 49975"/>
            </a:avLst>
          </a:prstGeom>
          <a:ln w="12700" cmpd="sng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本框 64"/>
          <p:cNvSpPr txBox="1"/>
          <p:nvPr/>
        </p:nvSpPr>
        <p:spPr>
          <a:xfrm>
            <a:off x="9420860" y="6390640"/>
            <a:ext cx="184340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/>
              <a:t>沙发部位皮料颜色色卡</a:t>
            </a:r>
            <a:endParaRPr lang="zh-CN" altLang="en-US" sz="1200"/>
          </a:p>
        </p:txBody>
      </p:sp>
      <p:sp>
        <p:nvSpPr>
          <p:cNvPr id="11" name="文本框 10"/>
          <p:cNvSpPr txBox="1"/>
          <p:nvPr/>
        </p:nvSpPr>
        <p:spPr>
          <a:xfrm>
            <a:off x="5474970" y="5332095"/>
            <a:ext cx="180848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/>
              <a:t>名称：边几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材质：不锈钢</a:t>
            </a:r>
            <a:endParaRPr lang="zh-CN" altLang="en-US" sz="1200">
              <a:sym typeface="+mn-ea"/>
            </a:endParaRPr>
          </a:p>
          <a:p>
            <a:r>
              <a:rPr lang="zh-CN" altLang="en-US" sz="1200">
                <a:sym typeface="+mn-ea"/>
              </a:rPr>
              <a:t>形状</a:t>
            </a:r>
            <a:r>
              <a:rPr lang="zh-CN" altLang="en-US" sz="1200" smtClean="0">
                <a:sym typeface="+mn-ea"/>
              </a:rPr>
              <a:t>：圆形</a:t>
            </a:r>
            <a:endParaRPr lang="zh-CN" altLang="en-US" sz="1200" smtClean="0">
              <a:sym typeface="+mn-ea"/>
            </a:endParaRPr>
          </a:p>
          <a:p>
            <a:r>
              <a:rPr lang="zh-CN" altLang="en-US" sz="1200">
                <a:sym typeface="+mn-ea"/>
              </a:rPr>
              <a:t>规格尺寸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ø300*450 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1</a:t>
            </a:r>
            <a:endParaRPr lang="en-US" altLang="zh-CN" sz="1200" smtClean="0">
              <a:sym typeface="+mn-ea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6295" y="782955"/>
            <a:ext cx="1462405" cy="217741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1735" y="806450"/>
            <a:ext cx="1470660" cy="21558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rcRect t="71252" r="40090"/>
          <a:stretch>
            <a:fillRect/>
          </a:stretch>
        </p:blipFill>
        <p:spPr>
          <a:xfrm>
            <a:off x="461010" y="5438140"/>
            <a:ext cx="1775460" cy="1243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rcRect l="32141" t="513" r="750" b="6989"/>
          <a:stretch>
            <a:fillRect/>
          </a:stretch>
        </p:blipFill>
        <p:spPr>
          <a:xfrm>
            <a:off x="2861310" y="4176395"/>
            <a:ext cx="1106805" cy="2226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3405" y="5238750"/>
            <a:ext cx="1017905" cy="116078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79260" y="4112260"/>
            <a:ext cx="2310765" cy="1651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文本框 34"/>
          <p:cNvSpPr txBox="1"/>
          <p:nvPr/>
        </p:nvSpPr>
        <p:spPr>
          <a:xfrm>
            <a:off x="344262" y="1006950"/>
            <a:ext cx="36538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区</a:t>
            </a:r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1#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楼架空层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意向图</a:t>
            </a:r>
            <a:endParaRPr lang="zh-CN" alt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6" name="TextBox 5"/>
          <p:cNvSpPr txBox="1"/>
          <p:nvPr/>
        </p:nvSpPr>
        <p:spPr>
          <a:xfrm>
            <a:off x="344262" y="288493"/>
            <a:ext cx="759958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CHONGQING LIYUJINWAN PROJECT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SPACE</a:t>
            </a:r>
            <a:endParaRPr lang="en-US" altLang="zh-CN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DESIGN CONCEPT</a:t>
            </a:r>
            <a:endParaRPr lang="en-US" altLang="zh-CN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67" y="1344135"/>
            <a:ext cx="4138295" cy="3126104"/>
          </a:xfrm>
          <a:prstGeom prst="rect">
            <a:avLst/>
          </a:prstGeom>
        </p:spPr>
      </p:pic>
      <p:cxnSp>
        <p:nvCxnSpPr>
          <p:cNvPr id="5" name="曲线连接符 4"/>
          <p:cNvCxnSpPr/>
          <p:nvPr/>
        </p:nvCxnSpPr>
        <p:spPr>
          <a:xfrm>
            <a:off x="1514475" y="3002915"/>
            <a:ext cx="5241925" cy="2293620"/>
          </a:xfrm>
          <a:prstGeom prst="curvedConnector3">
            <a:avLst>
              <a:gd name="adj1" fmla="val 50006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曲线连接符 10"/>
          <p:cNvCxnSpPr/>
          <p:nvPr/>
        </p:nvCxnSpPr>
        <p:spPr>
          <a:xfrm>
            <a:off x="1657350" y="3094037"/>
            <a:ext cx="7867650" cy="2278063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曲线连接符 12"/>
          <p:cNvCxnSpPr>
            <a:endCxn id="7" idx="1"/>
          </p:cNvCxnSpPr>
          <p:nvPr/>
        </p:nvCxnSpPr>
        <p:spPr>
          <a:xfrm flipV="1">
            <a:off x="1228725" y="2613818"/>
            <a:ext cx="6075680" cy="415220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7304405" y="5975190"/>
            <a:ext cx="19556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名称：长桌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</a:t>
            </a:r>
            <a:r>
              <a:rPr lang="zh-CN" altLang="en-US" sz="1200" smtClean="0">
                <a:sym typeface="+mn-ea"/>
              </a:rPr>
              <a:t>：金属脚架+塑木台面</a:t>
            </a:r>
            <a:endParaRPr lang="zh-CN" altLang="en-US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规</a:t>
            </a:r>
            <a:r>
              <a:rPr lang="zh-CN" altLang="en-US" sz="1200">
                <a:sym typeface="+mn-ea"/>
              </a:rPr>
              <a:t>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>
                <a:sym typeface="+mn-ea"/>
              </a:rPr>
              <a:t>1500*900*750</a:t>
            </a:r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1</a:t>
            </a:r>
            <a:endParaRPr lang="zh-CN" altLang="en-US" sz="1200"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483545" y="5979000"/>
            <a:ext cx="19556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名称：椅子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</a:t>
            </a:r>
            <a:r>
              <a:rPr lang="zh-CN" altLang="en-US" sz="1200" smtClean="0">
                <a:sym typeface="+mn-ea"/>
              </a:rPr>
              <a:t>：铝合金框架+网布</a:t>
            </a:r>
            <a:endParaRPr lang="zh-CN" altLang="en-US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规</a:t>
            </a:r>
            <a:r>
              <a:rPr lang="zh-CN" altLang="en-US" sz="1200">
                <a:sym typeface="+mn-ea"/>
              </a:rPr>
              <a:t>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560*530*900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6</a:t>
            </a:r>
            <a:endParaRPr lang="zh-CN" altLang="en-US" sz="1200"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475998" y="194756"/>
            <a:ext cx="19556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</a:t>
            </a:r>
            <a:r>
              <a:rPr lang="zh-CN" altLang="en-US" sz="1200" b="1" smtClean="0"/>
              <a:t>：沙发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</a:t>
            </a:r>
            <a:r>
              <a:rPr lang="zh-CN" altLang="en-US" sz="1200" smtClean="0">
                <a:sym typeface="+mn-ea"/>
              </a:rPr>
              <a:t>：实木框架+科技布规</a:t>
            </a:r>
            <a:r>
              <a:rPr lang="zh-CN" altLang="en-US" sz="1200">
                <a:sym typeface="+mn-ea"/>
              </a:rPr>
              <a:t>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1500*730*820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1</a:t>
            </a:r>
            <a:endParaRPr lang="zh-CN" altLang="en-US" sz="1200"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294493" y="150393"/>
            <a:ext cx="19556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</a:t>
            </a:r>
            <a:r>
              <a:rPr lang="zh-CN" altLang="en-US" sz="1200" b="1" smtClean="0"/>
              <a:t>：茶几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</a:t>
            </a:r>
            <a:r>
              <a:rPr lang="zh-CN" altLang="en-US" sz="1200" smtClean="0">
                <a:sym typeface="+mn-ea"/>
              </a:rPr>
              <a:t>：金属脚架+塑木台面规</a:t>
            </a:r>
            <a:r>
              <a:rPr lang="zh-CN" altLang="en-US" sz="1200">
                <a:sym typeface="+mn-ea"/>
              </a:rPr>
              <a:t>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1200*600*720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1</a:t>
            </a:r>
            <a:endParaRPr lang="zh-CN" altLang="en-US" sz="1200">
              <a:sym typeface="+mn-ea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834145" y="4709203"/>
            <a:ext cx="3352165" cy="1317625"/>
            <a:chOff x="6912" y="3372"/>
            <a:chExt cx="8745" cy="3436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12" y="3372"/>
              <a:ext cx="2923" cy="3436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DFE">
                    <a:alpha val="100000"/>
                  </a:srgbClr>
                </a:clrFrom>
                <a:clrTo>
                  <a:srgbClr val="FFFDFE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471" y="3550"/>
              <a:ext cx="3402" cy="3079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2735" y="3372"/>
              <a:ext cx="2923" cy="3436"/>
            </a:xfrm>
            <a:prstGeom prst="rect">
              <a:avLst/>
            </a:prstGeom>
          </p:spPr>
        </p:pic>
      </p:grpSp>
      <p:sp>
        <p:nvSpPr>
          <p:cNvPr id="30" name="文本框 29"/>
          <p:cNvSpPr txBox="1"/>
          <p:nvPr/>
        </p:nvSpPr>
        <p:spPr>
          <a:xfrm>
            <a:off x="3020339" y="6044376"/>
            <a:ext cx="195561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名称：椅子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</a:t>
            </a:r>
            <a:r>
              <a:rPr lang="zh-CN" altLang="en-US" sz="1200" smtClean="0">
                <a:sym typeface="+mn-ea"/>
              </a:rPr>
              <a:t>：藤编</a:t>
            </a:r>
            <a:endParaRPr lang="zh-CN" altLang="en-US" sz="120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规</a:t>
            </a:r>
            <a:r>
              <a:rPr lang="zh-CN" altLang="en-US" sz="1200">
                <a:sym typeface="+mn-ea"/>
              </a:rPr>
              <a:t>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470*520*730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8</a:t>
            </a:r>
            <a:endParaRPr lang="zh-CN" altLang="en-US" sz="1200"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52767" y="6044377"/>
            <a:ext cx="195561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</a:t>
            </a:r>
            <a:r>
              <a:rPr lang="zh-CN" altLang="en-US" sz="1200" b="1" smtClean="0"/>
              <a:t>：方桌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</a:t>
            </a:r>
            <a:r>
              <a:rPr lang="zh-CN" altLang="en-US" sz="1200" smtClean="0">
                <a:sym typeface="+mn-ea"/>
              </a:rPr>
              <a:t>：实木</a:t>
            </a:r>
            <a:endParaRPr lang="zh-CN" altLang="en-US" sz="120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规</a:t>
            </a:r>
            <a:r>
              <a:rPr lang="zh-CN" altLang="en-US" sz="1200">
                <a:sym typeface="+mn-ea"/>
              </a:rPr>
              <a:t>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800*800*750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2</a:t>
            </a:r>
            <a:endParaRPr lang="zh-CN" altLang="en-US" sz="1200">
              <a:sym typeface="+mn-ea"/>
            </a:endParaRPr>
          </a:p>
        </p:txBody>
      </p:sp>
      <p:cxnSp>
        <p:nvCxnSpPr>
          <p:cNvPr id="21" name="曲线连接符 20"/>
          <p:cNvCxnSpPr/>
          <p:nvPr/>
        </p:nvCxnSpPr>
        <p:spPr>
          <a:xfrm rot="16200000" flipH="1">
            <a:off x="1415305" y="3933539"/>
            <a:ext cx="1241566" cy="442037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062" y="1011543"/>
            <a:ext cx="2629432" cy="1567806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5939235" y="37697"/>
            <a:ext cx="166726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名称：椅子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</a:t>
            </a:r>
            <a:r>
              <a:rPr lang="zh-CN" altLang="en-US" sz="1200" smtClean="0">
                <a:sym typeface="+mn-ea"/>
              </a:rPr>
              <a:t>：藤编</a:t>
            </a:r>
            <a:endParaRPr lang="zh-CN" altLang="en-US" sz="120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规</a:t>
            </a:r>
            <a:r>
              <a:rPr lang="zh-CN" altLang="en-US" sz="1200">
                <a:sym typeface="+mn-ea"/>
              </a:rPr>
              <a:t>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500*540*780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3</a:t>
            </a:r>
            <a:endParaRPr lang="zh-CN" altLang="en-US" sz="1200">
              <a:sym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4701279" y="27461"/>
            <a:ext cx="166726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</a:t>
            </a:r>
            <a:r>
              <a:rPr lang="zh-CN" altLang="en-US" sz="1200" b="1" smtClean="0"/>
              <a:t>：圆桌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</a:t>
            </a:r>
            <a:r>
              <a:rPr lang="zh-CN" altLang="en-US" sz="1200" smtClean="0">
                <a:sym typeface="+mn-ea"/>
              </a:rPr>
              <a:t>：实木</a:t>
            </a:r>
            <a:endParaRPr lang="zh-CN" altLang="en-US" sz="120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规</a:t>
            </a:r>
            <a:r>
              <a:rPr lang="zh-CN" altLang="en-US" sz="1200">
                <a:sym typeface="+mn-ea"/>
              </a:rPr>
              <a:t>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600*600*750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1</a:t>
            </a:r>
            <a:endParaRPr lang="zh-CN" altLang="en-US" sz="1200">
              <a:sym typeface="+mn-ea"/>
            </a:endParaRPr>
          </a:p>
        </p:txBody>
      </p:sp>
      <p:cxnSp>
        <p:nvCxnSpPr>
          <p:cNvPr id="33" name="曲线连接符 32"/>
          <p:cNvCxnSpPr/>
          <p:nvPr/>
        </p:nvCxnSpPr>
        <p:spPr>
          <a:xfrm flipV="1">
            <a:off x="1314450" y="1200150"/>
            <a:ext cx="3376612" cy="1504950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rcRect l="30372" t="55738" r="40463" b="-166"/>
          <a:stretch>
            <a:fillRect/>
          </a:stretch>
        </p:blipFill>
        <p:spPr>
          <a:xfrm>
            <a:off x="7320280" y="1200150"/>
            <a:ext cx="2517775" cy="25323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8055" y="1580515"/>
            <a:ext cx="2355215" cy="20027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5000" y="3994150"/>
            <a:ext cx="1725295" cy="18567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7925" y="933450"/>
            <a:ext cx="3219450" cy="16116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rcRect l="11356" t="20179" b="7447"/>
          <a:stretch>
            <a:fillRect/>
          </a:stretch>
        </p:blipFill>
        <p:spPr>
          <a:xfrm>
            <a:off x="7355840" y="1508760"/>
            <a:ext cx="4460875" cy="2869565"/>
          </a:xfrm>
          <a:prstGeom prst="rect">
            <a:avLst/>
          </a:prstGeom>
        </p:spPr>
      </p:pic>
      <p:sp>
        <p:nvSpPr>
          <p:cNvPr id="36" name="TextBox 5"/>
          <p:cNvSpPr txBox="1"/>
          <p:nvPr/>
        </p:nvSpPr>
        <p:spPr>
          <a:xfrm>
            <a:off x="344262" y="288493"/>
            <a:ext cx="759958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CHONGQING LIYUJINWAN PROJECT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SPACE</a:t>
            </a:r>
            <a:endParaRPr lang="en-US" altLang="zh-CN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DESIGN CONCEPT</a:t>
            </a:r>
            <a:endParaRPr lang="en-US" altLang="zh-CN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20462" y="933290"/>
            <a:ext cx="36538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区</a:t>
            </a:r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1#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架空层</a:t>
            </a:r>
            <a:endParaRPr lang="zh-CN" alt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5" y="2673350"/>
            <a:ext cx="5175250" cy="390969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698672" y="686383"/>
            <a:ext cx="19556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名称：凳子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材质：PP塑料</a:t>
            </a:r>
            <a:endParaRPr lang="zh-CN" altLang="en-US" sz="120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规</a:t>
            </a:r>
            <a:r>
              <a:rPr lang="zh-CN" altLang="en-US" sz="1200">
                <a:sym typeface="+mn-ea"/>
              </a:rPr>
              <a:t>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420*430*460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4</a:t>
            </a:r>
            <a:endParaRPr lang="zh-CN" altLang="en-US" sz="1200"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099040" y="5693509"/>
            <a:ext cx="195561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</a:t>
            </a:r>
            <a:r>
              <a:rPr lang="zh-CN" altLang="en-US" sz="1200" b="1" smtClean="0"/>
              <a:t>：桌子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</a:t>
            </a:r>
            <a:r>
              <a:rPr lang="zh-CN" altLang="en-US" sz="1200" smtClean="0">
                <a:sym typeface="+mn-ea"/>
              </a:rPr>
              <a:t>：实木</a:t>
            </a:r>
            <a:endParaRPr lang="zh-CN" altLang="en-US" sz="120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规</a:t>
            </a:r>
            <a:r>
              <a:rPr lang="zh-CN" altLang="en-US" sz="1200">
                <a:sym typeface="+mn-ea"/>
              </a:rPr>
              <a:t>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700*700*420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1</a:t>
            </a:r>
            <a:endParaRPr lang="zh-CN" altLang="en-US" sz="1200"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099040" y="4862512"/>
            <a:ext cx="195561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名称：凳子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</a:t>
            </a:r>
            <a:r>
              <a:rPr lang="zh-CN" altLang="en-US" sz="1200" smtClean="0">
                <a:sym typeface="+mn-ea"/>
              </a:rPr>
              <a:t>：实木</a:t>
            </a:r>
            <a:endParaRPr lang="zh-CN" altLang="en-US" sz="120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规</a:t>
            </a:r>
            <a:r>
              <a:rPr lang="zh-CN" altLang="en-US" sz="1200">
                <a:sym typeface="+mn-ea"/>
              </a:rPr>
              <a:t>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420*430*460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4</a:t>
            </a:r>
            <a:endParaRPr lang="zh-CN" altLang="en-US" sz="1200">
              <a:sym typeface="+mn-ea"/>
            </a:endParaRPr>
          </a:p>
        </p:txBody>
      </p:sp>
      <p:pic>
        <p:nvPicPr>
          <p:cNvPr id="114" name="图片 113"/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186" b="14956"/>
          <a:stretch>
            <a:fillRect/>
          </a:stretch>
        </p:blipFill>
        <p:spPr>
          <a:xfrm>
            <a:off x="5796915" y="3876040"/>
            <a:ext cx="3901440" cy="280352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" name="曲线连接符 2"/>
          <p:cNvCxnSpPr/>
          <p:nvPr/>
        </p:nvCxnSpPr>
        <p:spPr>
          <a:xfrm flipV="1">
            <a:off x="3891280" y="4638675"/>
            <a:ext cx="3214370" cy="182245"/>
          </a:xfrm>
          <a:prstGeom prst="curvedConnector3">
            <a:avLst>
              <a:gd name="adj1" fmla="val 5002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915" y="933450"/>
            <a:ext cx="1715770" cy="1611630"/>
          </a:xfrm>
          <a:prstGeom prst="rect">
            <a:avLst/>
          </a:prstGeom>
        </p:spPr>
      </p:pic>
      <p:cxnSp>
        <p:nvCxnSpPr>
          <p:cNvPr id="11" name="曲线连接符 10"/>
          <p:cNvCxnSpPr/>
          <p:nvPr/>
        </p:nvCxnSpPr>
        <p:spPr>
          <a:xfrm flipV="1">
            <a:off x="3660775" y="1951990"/>
            <a:ext cx="4145915" cy="2426335"/>
          </a:xfrm>
          <a:prstGeom prst="curvedConnector3">
            <a:avLst>
              <a:gd name="adj1" fmla="val 5000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7642225" y="933290"/>
            <a:ext cx="19556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名称：泡沫云</a:t>
            </a:r>
            <a:r>
              <a:rPr lang="zh-CN" altLang="en-US" sz="1200" b="1" smtClean="0"/>
              <a:t>朵吊顶装饰</a:t>
            </a:r>
            <a:endParaRPr lang="en-US" altLang="zh-CN" sz="1200" b="1" smtClean="0"/>
          </a:p>
          <a:p>
            <a:r>
              <a:rPr lang="zh-CN" altLang="en-US" sz="1200" smtClean="0">
                <a:sym typeface="+mn-ea"/>
              </a:rPr>
              <a:t>材</a:t>
            </a:r>
            <a:r>
              <a:rPr lang="zh-CN" altLang="en-US" sz="1200">
                <a:sym typeface="+mn-ea"/>
              </a:rPr>
              <a:t>质</a:t>
            </a:r>
            <a:r>
              <a:rPr lang="zh-CN" altLang="en-US" sz="1200" smtClean="0">
                <a:sym typeface="+mn-ea"/>
              </a:rPr>
              <a:t>：</a:t>
            </a:r>
            <a:r>
              <a:rPr lang="zh-CN" altLang="en-US" sz="1200" b="1"/>
              <a:t>泡沫</a:t>
            </a:r>
            <a:endParaRPr lang="zh-CN" altLang="en-US" sz="120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规</a:t>
            </a:r>
            <a:r>
              <a:rPr lang="zh-CN" altLang="en-US" sz="1200">
                <a:sym typeface="+mn-ea"/>
              </a:rPr>
              <a:t>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Ǿ400</a:t>
            </a:r>
            <a:endParaRPr lang="en-US" altLang="zh-CN" sz="1200">
              <a:sym typeface="+mn-ea"/>
            </a:endParaRPr>
          </a:p>
          <a:p>
            <a:r>
              <a:rPr lang="zh-CN" altLang="en-US" sz="1200" smtClean="0">
                <a:sym typeface="+mn-ea"/>
              </a:rPr>
              <a:t>数</a:t>
            </a:r>
            <a:r>
              <a:rPr lang="zh-CN" altLang="en-US" sz="1200">
                <a:sym typeface="+mn-ea"/>
              </a:rPr>
              <a:t>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8</a:t>
            </a:r>
            <a:r>
              <a:rPr lang="zh-CN" altLang="en-US" sz="1200" smtClean="0">
                <a:sym typeface="+mn-ea"/>
              </a:rPr>
              <a:t>个</a:t>
            </a:r>
            <a:endParaRPr lang="zh-CN" altLang="en-US" sz="1200"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5763260" y="3943133"/>
            <a:ext cx="5772150" cy="0"/>
          </a:xfrm>
          <a:prstGeom prst="line">
            <a:avLst/>
          </a:prstGeom>
          <a:ln w="15875" cap="rnd" cmpd="tri">
            <a:gradFill>
              <a:gsLst>
                <a:gs pos="0">
                  <a:schemeClr val="bg1"/>
                </a:gs>
                <a:gs pos="20000">
                  <a:srgbClr val="90776D"/>
                </a:gs>
                <a:gs pos="80000">
                  <a:srgbClr val="90776D"/>
                </a:gs>
                <a:gs pos="100000">
                  <a:schemeClr val="bg1"/>
                </a:gs>
              </a:gsLst>
              <a:lin ang="5400000" scaled="1"/>
            </a:gradFill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4506685" y="4205109"/>
            <a:ext cx="805542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600" b="1" dirty="0" smtClean="0">
                <a:solidFill>
                  <a:schemeClr val="bg2">
                    <a:lumMod val="50000"/>
                  </a:schemeClr>
                </a:solidFill>
                <a:latin typeface="仿宋" panose="02010609060101010101" charset="-122"/>
                <a:ea typeface="仿宋" panose="02010609060101010101" charset="-122"/>
              </a:rPr>
              <a:t>空间以人精美细腻轻奢之感</a:t>
            </a:r>
            <a:endParaRPr lang="zh-CN" sz="1600" b="1" dirty="0" smtClean="0">
              <a:solidFill>
                <a:schemeClr val="bg2">
                  <a:lumMod val="50000"/>
                </a:schemeClr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/>
          <a:srcRect r="45855"/>
          <a:stretch>
            <a:fillRect/>
          </a:stretch>
        </p:blipFill>
        <p:spPr>
          <a:xfrm>
            <a:off x="0" y="0"/>
            <a:ext cx="5296535" cy="685546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621333" y="2173655"/>
            <a:ext cx="805542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bg2">
                    <a:lumMod val="50000"/>
                  </a:schemeClr>
                </a:solidFill>
                <a:latin typeface="仿宋" panose="02010609060101010101" charset="-122"/>
                <a:ea typeface="仿宋" panose="02010609060101010101" charset="-122"/>
              </a:rPr>
              <a:t>—— </a:t>
            </a:r>
            <a:r>
              <a:rPr lang="en-US" altLang="zh-CN" sz="2000" b="1" dirty="0" smtClean="0">
                <a:solidFill>
                  <a:schemeClr val="bg2">
                    <a:lumMod val="50000"/>
                  </a:schemeClr>
                </a:solidFill>
                <a:latin typeface="仿宋" panose="02010609060101010101" charset="-122"/>
                <a:ea typeface="仿宋" panose="02010609060101010101" charset="-122"/>
              </a:rPr>
              <a:t> </a:t>
            </a:r>
            <a:r>
              <a:rPr lang="zh-CN" altLang="en-US" sz="2000" b="1" dirty="0" smtClean="0">
                <a:solidFill>
                  <a:schemeClr val="bg2">
                    <a:lumMod val="50000"/>
                  </a:schemeClr>
                </a:solidFill>
                <a:latin typeface="仿宋" panose="02010609060101010101" charset="-122"/>
                <a:ea typeface="仿宋" panose="02010609060101010101" charset="-122"/>
              </a:rPr>
              <a:t>轻奢</a:t>
            </a:r>
            <a:r>
              <a:rPr lang="zh-CN" altLang="en-US" sz="3200" b="1" dirty="0" smtClean="0">
                <a:solidFill>
                  <a:schemeClr val="bg2">
                    <a:lumMod val="50000"/>
                  </a:schemeClr>
                </a:solidFill>
                <a:latin typeface="仿宋" panose="02010609060101010101" charset="-122"/>
                <a:ea typeface="仿宋" panose="02010609060101010101" charset="-122"/>
              </a:rPr>
              <a:t>  </a:t>
            </a:r>
            <a:r>
              <a:rPr lang="en-US" altLang="zh-CN" sz="3200" b="1" dirty="0" smtClean="0">
                <a:solidFill>
                  <a:schemeClr val="bg2">
                    <a:lumMod val="50000"/>
                  </a:schemeClr>
                </a:solidFill>
                <a:latin typeface="仿宋" panose="02010609060101010101" charset="-122"/>
                <a:ea typeface="仿宋" panose="02010609060101010101" charset="-122"/>
              </a:rPr>
              <a:t>——</a:t>
            </a:r>
            <a:endParaRPr lang="en-US" altLang="zh-CN" sz="3200" b="1" dirty="0" smtClean="0">
              <a:solidFill>
                <a:schemeClr val="bg2">
                  <a:lumMod val="50000"/>
                </a:schemeClr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02955" y="2887771"/>
            <a:ext cx="369295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2">
                    <a:lumMod val="50000"/>
                  </a:schemeClr>
                </a:solidFill>
                <a:latin typeface="仿宋" panose="02010609060101010101" charset="-122"/>
                <a:ea typeface="仿宋" panose="02010609060101010101" charset="-122"/>
              </a:rPr>
              <a:t>千朝回盼，</a:t>
            </a:r>
            <a:endParaRPr lang="en-US" altLang="zh-CN" sz="1600" b="1" dirty="0">
              <a:solidFill>
                <a:schemeClr val="bg2">
                  <a:lumMod val="50000"/>
                </a:schemeClr>
              </a:solidFill>
              <a:latin typeface="仿宋" panose="02010609060101010101" charset="-122"/>
              <a:ea typeface="仿宋" panose="02010609060101010101" charset="-122"/>
            </a:endParaRPr>
          </a:p>
          <a:p>
            <a:pPr algn="ctr"/>
            <a:r>
              <a:rPr lang="zh-CN" altLang="en-US" sz="1600" b="1" dirty="0">
                <a:solidFill>
                  <a:schemeClr val="bg2">
                    <a:lumMod val="50000"/>
                  </a:schemeClr>
                </a:solidFill>
                <a:latin typeface="仿宋" panose="02010609060101010101" charset="-122"/>
                <a:ea typeface="仿宋" panose="02010609060101010101" charset="-122"/>
              </a:rPr>
              <a:t>万载流芳。</a:t>
            </a:r>
            <a:endParaRPr lang="zh-CN" altLang="en-US" sz="1600" b="1" dirty="0">
              <a:solidFill>
                <a:schemeClr val="bg2">
                  <a:lumMod val="50000"/>
                </a:schemeClr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1420495" y="2800350"/>
            <a:ext cx="42246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</a:t>
            </a:r>
            <a:r>
              <a:rPr lang="zh-CN" altLang="en-US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区</a:t>
            </a:r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公共空间软装方案</a:t>
            </a:r>
            <a:endParaRPr lang="zh-CN" altLang="en-US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6" name="TextBox 5"/>
          <p:cNvSpPr txBox="1"/>
          <p:nvPr/>
        </p:nvSpPr>
        <p:spPr>
          <a:xfrm>
            <a:off x="1420495" y="2155190"/>
            <a:ext cx="8094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CHONGQING LIYUJINWAN PROJECT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SPACE</a:t>
            </a:r>
            <a:endParaRPr lang="en-US" altLang="zh-CN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DESIGN CONCEPT</a:t>
            </a:r>
            <a:endParaRPr lang="en-US" altLang="zh-CN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716280" y="1604010"/>
            <a:ext cx="4556125" cy="3581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344262" y="1006950"/>
            <a:ext cx="36538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区入户大厅平面布置图</a:t>
            </a:r>
            <a:endParaRPr lang="zh-CN" alt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6" name="TextBox 5"/>
          <p:cNvSpPr txBox="1"/>
          <p:nvPr/>
        </p:nvSpPr>
        <p:spPr>
          <a:xfrm>
            <a:off x="344262" y="288493"/>
            <a:ext cx="759958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CHONGQING LIYUJINWAN PROJECT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SPACE</a:t>
            </a:r>
            <a:endParaRPr lang="en-US" altLang="zh-CN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DESIGN CONCEPT</a:t>
            </a:r>
            <a:endParaRPr lang="en-US" altLang="zh-CN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94400" y="2317750"/>
            <a:ext cx="5768340" cy="254254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55750" y="5105400"/>
            <a:ext cx="3077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1#</a:t>
            </a:r>
            <a:r>
              <a:rPr lang="zh-CN" altLang="en-US"/>
              <a:t>，</a:t>
            </a:r>
            <a:r>
              <a:rPr lang="en-US" altLang="zh-CN"/>
              <a:t>5#</a:t>
            </a:r>
            <a:r>
              <a:rPr lang="zh-CN" altLang="en-US"/>
              <a:t>，</a:t>
            </a:r>
            <a:r>
              <a:rPr lang="en-US" altLang="zh-CN"/>
              <a:t>6#</a:t>
            </a:r>
            <a:r>
              <a:rPr lang="zh-CN" altLang="en-US"/>
              <a:t>，</a:t>
            </a:r>
            <a:r>
              <a:rPr lang="en-US" altLang="zh-CN"/>
              <a:t>9#</a:t>
            </a:r>
            <a:r>
              <a:rPr lang="zh-CN" altLang="en-US"/>
              <a:t>，</a:t>
            </a:r>
            <a:r>
              <a:rPr lang="en-US" altLang="zh-CN"/>
              <a:t>10#</a:t>
            </a:r>
            <a:r>
              <a:rPr lang="zh-CN" altLang="en-US"/>
              <a:t>，</a:t>
            </a:r>
            <a:r>
              <a:rPr lang="en-US" altLang="zh-CN"/>
              <a:t>11#</a:t>
            </a:r>
            <a:endParaRPr lang="en-US" altLang="zh-CN"/>
          </a:p>
        </p:txBody>
      </p:sp>
      <p:sp>
        <p:nvSpPr>
          <p:cNvPr id="10" name="文本框 9"/>
          <p:cNvSpPr txBox="1"/>
          <p:nvPr/>
        </p:nvSpPr>
        <p:spPr>
          <a:xfrm>
            <a:off x="1555750" y="5552440"/>
            <a:ext cx="28168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2#</a:t>
            </a:r>
            <a:r>
              <a:rPr lang="zh-CN" altLang="en-US"/>
              <a:t>，</a:t>
            </a:r>
            <a:r>
              <a:rPr lang="en-US" altLang="zh-CN"/>
              <a:t>3#</a:t>
            </a:r>
            <a:r>
              <a:rPr lang="zh-CN" altLang="en-US"/>
              <a:t>，</a:t>
            </a:r>
            <a:r>
              <a:rPr lang="en-US" altLang="zh-CN"/>
              <a:t>4#</a:t>
            </a:r>
            <a:r>
              <a:rPr lang="zh-CN" altLang="en-US"/>
              <a:t>，</a:t>
            </a:r>
            <a:r>
              <a:rPr lang="en-US" altLang="zh-CN"/>
              <a:t>7#</a:t>
            </a:r>
            <a:r>
              <a:rPr lang="zh-CN" altLang="en-US"/>
              <a:t>，</a:t>
            </a:r>
            <a:r>
              <a:rPr lang="en-US" altLang="zh-CN"/>
              <a:t>8#</a:t>
            </a:r>
            <a:endParaRPr lang="en-US" altLang="zh-CN"/>
          </a:p>
        </p:txBody>
      </p:sp>
      <p:sp>
        <p:nvSpPr>
          <p:cNvPr id="11" name="文本框 10"/>
          <p:cNvSpPr txBox="1"/>
          <p:nvPr/>
        </p:nvSpPr>
        <p:spPr>
          <a:xfrm>
            <a:off x="7574915" y="5105400"/>
            <a:ext cx="26155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12#</a:t>
            </a:r>
            <a:r>
              <a:rPr lang="zh-CN" altLang="en-US"/>
              <a:t>、</a:t>
            </a:r>
            <a:r>
              <a:rPr lang="en-US"/>
              <a:t>13#</a:t>
            </a:r>
            <a:r>
              <a:rPr lang="zh-CN" altLang="en-US"/>
              <a:t>、</a:t>
            </a:r>
            <a:r>
              <a:rPr lang="en-US" altLang="zh-CN"/>
              <a:t>14#</a:t>
            </a:r>
            <a:r>
              <a:rPr lang="zh-CN" altLang="en-US"/>
              <a:t>、</a:t>
            </a:r>
            <a:r>
              <a:rPr lang="en-US" altLang="zh-CN"/>
              <a:t>15#</a:t>
            </a:r>
            <a:endParaRPr lang="en-US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2025650" y="1645285"/>
            <a:ext cx="13658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/>
              <a:t>回字型入户大厅</a:t>
            </a:r>
            <a:endParaRPr lang="zh-CN" altLang="en-US" sz="1200" b="1"/>
          </a:p>
        </p:txBody>
      </p:sp>
      <p:sp>
        <p:nvSpPr>
          <p:cNvPr id="15" name="矩形 14"/>
          <p:cNvSpPr/>
          <p:nvPr/>
        </p:nvSpPr>
        <p:spPr>
          <a:xfrm>
            <a:off x="5994400" y="1604010"/>
            <a:ext cx="5775325" cy="3581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995035" y="1645285"/>
            <a:ext cx="57746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>
                <a:solidFill>
                  <a:schemeClr val="bg1"/>
                </a:solidFill>
              </a:rPr>
              <a:t>U</a:t>
            </a:r>
            <a:r>
              <a:rPr lang="zh-CN" altLang="en-US" sz="1200" b="1">
                <a:solidFill>
                  <a:schemeClr val="bg1"/>
                </a:solidFill>
              </a:rPr>
              <a:t>字型入户大厅（因空间局促取消家具摆放）</a:t>
            </a:r>
            <a:endParaRPr lang="zh-CN" altLang="en-US" sz="1200" b="1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70" y="2221865"/>
            <a:ext cx="1553210" cy="23533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580" y="2280920"/>
            <a:ext cx="3156585" cy="22332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37309" y="1318260"/>
            <a:ext cx="21196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A</a:t>
            </a:r>
            <a:r>
              <a:rPr lang="zh-CN" alt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区</a:t>
            </a:r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现场照片</a:t>
            </a:r>
            <a:endParaRPr lang="zh-CN" alt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445514" y="2818370"/>
            <a:ext cx="3081902" cy="23090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41720" y="2820485"/>
            <a:ext cx="3101466" cy="2306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527416" y="2822441"/>
            <a:ext cx="3082876" cy="2304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95605" y="2513965"/>
            <a:ext cx="1825625" cy="27673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65780" y="3035300"/>
            <a:ext cx="4531360" cy="1687195"/>
          </a:xfrm>
          <a:prstGeom prst="rect">
            <a:avLst/>
          </a:prstGeom>
        </p:spPr>
      </p:pic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5400000">
            <a:off x="9248140" y="3197860"/>
            <a:ext cx="1905000" cy="3132455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9420860" y="5869940"/>
            <a:ext cx="184340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/>
              <a:t>沙发部位皮料颜色色卡</a:t>
            </a:r>
            <a:endParaRPr lang="zh-CN" altLang="en-US" sz="1200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870825" y="193040"/>
            <a:ext cx="3932555" cy="2371090"/>
          </a:xfrm>
          <a:prstGeom prst="rect">
            <a:avLst/>
          </a:prstGeom>
        </p:spPr>
      </p:pic>
      <p:sp>
        <p:nvSpPr>
          <p:cNvPr id="17" name="TextBox 5"/>
          <p:cNvSpPr txBox="1"/>
          <p:nvPr/>
        </p:nvSpPr>
        <p:spPr>
          <a:xfrm>
            <a:off x="367030" y="457200"/>
            <a:ext cx="36372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gradFill>
                  <a:gsLst>
                    <a:gs pos="0">
                      <a:srgbClr val="C09D87"/>
                    </a:gs>
                    <a:gs pos="100000">
                      <a:srgbClr val="8D512F"/>
                    </a:gs>
                  </a:gsLst>
                  <a:lin scaled="1"/>
                </a:gradFill>
              </a:rPr>
              <a:t>CHONGQING LIYUJINWAN PROJECT</a:t>
            </a:r>
            <a:endParaRPr lang="en-US" altLang="zh-CN" sz="1200" dirty="0">
              <a:gradFill>
                <a:gsLst>
                  <a:gs pos="0">
                    <a:srgbClr val="C09D87"/>
                  </a:gs>
                  <a:gs pos="100000">
                    <a:srgbClr val="8D512F"/>
                  </a:gs>
                </a:gsLst>
                <a:lin scaled="1"/>
              </a:gradFill>
            </a:endParaRPr>
          </a:p>
          <a:p>
            <a:r>
              <a:rPr lang="en-US" altLang="zh-CN" sz="1200" dirty="0" smtClean="0">
                <a:gradFill>
                  <a:gsLst>
                    <a:gs pos="0">
                      <a:srgbClr val="C09D87"/>
                    </a:gs>
                    <a:gs pos="100000">
                      <a:srgbClr val="8D512F"/>
                    </a:gs>
                  </a:gsLst>
                  <a:lin scaled="1"/>
                </a:gradFill>
              </a:rPr>
              <a:t>SPACE</a:t>
            </a:r>
            <a:endParaRPr lang="en-US" altLang="zh-CN" sz="1200" dirty="0" smtClean="0">
              <a:gradFill>
                <a:gsLst>
                  <a:gs pos="0">
                    <a:srgbClr val="C09D87"/>
                  </a:gs>
                  <a:gs pos="100000">
                    <a:srgbClr val="8D512F"/>
                  </a:gs>
                </a:gsLst>
                <a:lin scaled="1"/>
              </a:gradFill>
            </a:endParaRPr>
          </a:p>
          <a:p>
            <a:r>
              <a:rPr lang="en-US" altLang="zh-CN" sz="1200" dirty="0" smtClean="0">
                <a:gradFill>
                  <a:gsLst>
                    <a:gs pos="0">
                      <a:srgbClr val="C09D87"/>
                    </a:gs>
                    <a:gs pos="100000">
                      <a:srgbClr val="8D512F"/>
                    </a:gs>
                  </a:gsLst>
                  <a:lin scaled="1"/>
                </a:gradFill>
              </a:rPr>
              <a:t>DESIGN CONCEPT</a:t>
            </a:r>
            <a:endParaRPr lang="en-US" altLang="zh-CN" sz="1200" dirty="0" smtClean="0">
              <a:gradFill>
                <a:gsLst>
                  <a:gs pos="0">
                    <a:srgbClr val="C09D87"/>
                  </a:gs>
                  <a:gs pos="100000">
                    <a:srgbClr val="8D512F"/>
                  </a:gs>
                </a:gsLst>
                <a:lin scaled="1"/>
              </a:gra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21310" y="1091565"/>
            <a:ext cx="376618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A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区入户大厅软装方案一及点位图</a:t>
            </a:r>
            <a:endParaRPr lang="zh-CN" alt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553654" y="1138852"/>
            <a:ext cx="171948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</a:t>
            </a:r>
            <a:r>
              <a:rPr lang="zh-CN" altLang="en-US" sz="1200" b="1" smtClean="0"/>
              <a:t>：挂画</a:t>
            </a:r>
            <a:endParaRPr lang="zh-CN" altLang="en-US" sz="1200" b="1"/>
          </a:p>
          <a:p>
            <a:r>
              <a:rPr lang="zh-CN" altLang="en-US" sz="1200" smtClean="0">
                <a:sym typeface="+mn-ea"/>
              </a:rPr>
              <a:t>形</a:t>
            </a:r>
            <a:r>
              <a:rPr lang="zh-CN" altLang="en-US" sz="1200">
                <a:sym typeface="+mn-ea"/>
              </a:rPr>
              <a:t>状</a:t>
            </a:r>
            <a:r>
              <a:rPr lang="zh-CN" altLang="en-US" sz="1200" smtClean="0">
                <a:sym typeface="+mn-ea"/>
              </a:rPr>
              <a:t>：长方形</a:t>
            </a:r>
            <a:endParaRPr lang="zh-CN" altLang="en-US" sz="1200">
              <a:sym typeface="+mn-ea"/>
            </a:endParaRPr>
          </a:p>
          <a:p>
            <a:r>
              <a:rPr lang="zh-CN" altLang="en-US" sz="1200">
                <a:sym typeface="+mn-ea"/>
              </a:rPr>
              <a:t>规格尺寸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800*1200</a:t>
            </a:r>
            <a:endParaRPr lang="zh-CN" altLang="en-US" sz="1200">
              <a:sym typeface="+mn-ea"/>
            </a:endParaRPr>
          </a:p>
          <a:p>
            <a:r>
              <a:rPr lang="zh-CN" altLang="en-US" sz="1200">
                <a:sym typeface="+mn-ea"/>
              </a:rPr>
              <a:t>数量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2</a:t>
            </a:r>
            <a:endParaRPr lang="zh-CN" altLang="en-US" sz="1200"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819264" y="2586990"/>
            <a:ext cx="1784476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名称：沙发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>
                <a:sym typeface="+mn-ea"/>
              </a:rPr>
              <a:t>PU</a:t>
            </a:r>
            <a:r>
              <a:rPr lang="zh-CN" altLang="en-US" sz="1200">
                <a:sym typeface="+mn-ea"/>
              </a:rPr>
              <a:t>皮</a:t>
            </a:r>
            <a:endParaRPr lang="zh-CN" altLang="en-US" sz="1200">
              <a:sym typeface="+mn-ea"/>
            </a:endParaRPr>
          </a:p>
          <a:p>
            <a:r>
              <a:rPr lang="zh-CN" altLang="en-US" sz="1200">
                <a:sym typeface="+mn-ea"/>
              </a:rPr>
              <a:t>形状</a:t>
            </a:r>
            <a:r>
              <a:rPr lang="zh-CN" altLang="en-US" sz="1200" smtClean="0">
                <a:sym typeface="+mn-ea"/>
              </a:rPr>
              <a:t>：长方体</a:t>
            </a:r>
            <a:endParaRPr lang="zh-CN" altLang="en-US" sz="1200">
              <a:sym typeface="+mn-ea"/>
            </a:endParaRPr>
          </a:p>
          <a:p>
            <a:r>
              <a:rPr lang="zh-CN" altLang="en-US" sz="1200">
                <a:sym typeface="+mn-ea"/>
              </a:rPr>
              <a:t>规</a:t>
            </a:r>
            <a:r>
              <a:rPr lang="zh-CN" altLang="en-US" sz="1200" smtClean="0">
                <a:sym typeface="+mn-ea"/>
              </a:rPr>
              <a:t>格：</a:t>
            </a:r>
            <a:r>
              <a:rPr lang="en-US" altLang="zh-CN" sz="1200" smtClean="0">
                <a:sym typeface="+mn-ea"/>
              </a:rPr>
              <a:t>1900*800*700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>
                <a:sym typeface="+mn-ea"/>
              </a:rPr>
              <a:t>数量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1</a:t>
            </a:r>
            <a:endParaRPr lang="zh-CN" altLang="en-US" sz="1200"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915400" y="3979545"/>
            <a:ext cx="505460" cy="295910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619760" y="2045970"/>
            <a:ext cx="2359660" cy="3576320"/>
            <a:chOff x="1016" y="3102"/>
            <a:chExt cx="3716" cy="5632"/>
          </a:xfrm>
        </p:grpSpPr>
        <p:pic>
          <p:nvPicPr>
            <p:cNvPr id="26" name="图片 2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016" y="3102"/>
              <a:ext cx="3716" cy="5632"/>
            </a:xfrm>
            <a:prstGeom prst="rect">
              <a:avLst/>
            </a:prstGeom>
          </p:spPr>
        </p:pic>
        <p:grpSp>
          <p:nvGrpSpPr>
            <p:cNvPr id="27" name="组合 26"/>
            <p:cNvGrpSpPr/>
            <p:nvPr/>
          </p:nvGrpSpPr>
          <p:grpSpPr>
            <a:xfrm>
              <a:off x="1851" y="6884"/>
              <a:ext cx="2066" cy="529"/>
              <a:chOff x="4417" y="7828"/>
              <a:chExt cx="2066" cy="529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4417" y="7891"/>
                <a:ext cx="120" cy="46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363" y="7828"/>
                <a:ext cx="120" cy="46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31" name="文本框 30"/>
          <p:cNvSpPr txBox="1"/>
          <p:nvPr/>
        </p:nvSpPr>
        <p:spPr>
          <a:xfrm>
            <a:off x="4237229" y="5546090"/>
            <a:ext cx="1784476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/>
              <a:t>名称：休闲椅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>
                <a:sym typeface="+mn-ea"/>
              </a:rPr>
              <a:t>PU</a:t>
            </a:r>
            <a:r>
              <a:rPr lang="zh-CN" altLang="en-US" sz="1200">
                <a:sym typeface="+mn-ea"/>
              </a:rPr>
              <a:t>皮</a:t>
            </a:r>
            <a:endParaRPr lang="zh-CN" altLang="en-US" sz="1200">
              <a:sym typeface="+mn-ea"/>
            </a:endParaRPr>
          </a:p>
          <a:p>
            <a:r>
              <a:rPr lang="zh-CN" altLang="en-US" sz="1200">
                <a:sym typeface="+mn-ea"/>
              </a:rPr>
              <a:t>形状</a:t>
            </a:r>
            <a:r>
              <a:rPr lang="zh-CN" altLang="en-US" sz="1200" smtClean="0">
                <a:sym typeface="+mn-ea"/>
              </a:rPr>
              <a:t>：</a:t>
            </a:r>
            <a:endParaRPr lang="zh-CN" altLang="en-US" sz="1200" smtClean="0">
              <a:sym typeface="+mn-ea"/>
            </a:endParaRPr>
          </a:p>
          <a:p>
            <a:r>
              <a:rPr lang="zh-CN" altLang="en-US" sz="1200">
                <a:sym typeface="+mn-ea"/>
              </a:rPr>
              <a:t>规</a:t>
            </a:r>
            <a:r>
              <a:rPr lang="zh-CN" altLang="en-US" sz="1200" smtClean="0">
                <a:sym typeface="+mn-ea"/>
              </a:rPr>
              <a:t>格：</a:t>
            </a:r>
            <a:r>
              <a:rPr lang="en-US" altLang="zh-CN" sz="1200" smtClean="0">
                <a:sym typeface="+mn-ea"/>
              </a:rPr>
              <a:t>700*760*780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>
                <a:sym typeface="+mn-ea"/>
              </a:rPr>
              <a:t>数量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2</a:t>
            </a:r>
            <a:endParaRPr lang="en-US" altLang="zh-CN" sz="1200" smtClean="0">
              <a:sym typeface="+mn-ea"/>
            </a:endParaRPr>
          </a:p>
        </p:txBody>
      </p:sp>
      <p:cxnSp>
        <p:nvCxnSpPr>
          <p:cNvPr id="44" name="曲线连接符 43"/>
          <p:cNvCxnSpPr/>
          <p:nvPr/>
        </p:nvCxnSpPr>
        <p:spPr>
          <a:xfrm rot="10800000" flipV="1">
            <a:off x="5374640" y="4006850"/>
            <a:ext cx="3479800" cy="130810"/>
          </a:xfrm>
          <a:prstGeom prst="curvedConnector3">
            <a:avLst>
              <a:gd name="adj1" fmla="val 49982"/>
            </a:avLst>
          </a:prstGeom>
          <a:ln w="12700" cmpd="sng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图片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0955" y="5474970"/>
            <a:ext cx="1676400" cy="119062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6" t="33025" r="23502" b="29436"/>
          <a:stretch>
            <a:fillRect/>
          </a:stretch>
        </p:blipFill>
        <p:spPr>
          <a:xfrm>
            <a:off x="3434715" y="690245"/>
            <a:ext cx="1377315" cy="189928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0"/>
          <a:srcRect l="16803" t="28856" r="17045" b="25181"/>
          <a:stretch>
            <a:fillRect/>
          </a:stretch>
        </p:blipFill>
        <p:spPr>
          <a:xfrm>
            <a:off x="4964430" y="690245"/>
            <a:ext cx="1263650" cy="19018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0480" y="5513705"/>
            <a:ext cx="897255" cy="12134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279640" y="5691505"/>
            <a:ext cx="196151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/>
              <a:t>名称：茶几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</a:t>
            </a:r>
            <a:r>
              <a:rPr lang="zh-CN" altLang="en-US" sz="1200" smtClean="0">
                <a:sym typeface="+mn-ea"/>
              </a:rPr>
              <a:t>：不锈钢</a:t>
            </a:r>
            <a:endParaRPr lang="zh-CN" altLang="en-US" sz="1200" smtClean="0">
              <a:sym typeface="+mn-ea"/>
            </a:endParaRPr>
          </a:p>
          <a:p>
            <a:r>
              <a:rPr lang="zh-CN" altLang="en-US" sz="1200">
                <a:sym typeface="+mn-ea"/>
              </a:rPr>
              <a:t>形状</a:t>
            </a:r>
            <a:r>
              <a:rPr lang="zh-CN" altLang="en-US" sz="1200" smtClean="0">
                <a:sym typeface="+mn-ea"/>
              </a:rPr>
              <a:t>：园柱</a:t>
            </a:r>
            <a:endParaRPr lang="zh-CN" altLang="en-US" sz="1200">
              <a:sym typeface="+mn-ea"/>
            </a:endParaRPr>
          </a:p>
          <a:p>
            <a:r>
              <a:rPr lang="zh-CN" altLang="en-US" sz="1200">
                <a:sym typeface="+mn-ea"/>
              </a:rPr>
              <a:t>规</a:t>
            </a:r>
            <a:r>
              <a:rPr lang="zh-CN" altLang="en-US" sz="1200" smtClean="0">
                <a:sym typeface="+mn-ea"/>
              </a:rPr>
              <a:t>格：</a:t>
            </a:r>
            <a:r>
              <a:rPr lang="en-US" altLang="zh-CN" sz="1200" smtClean="0">
                <a:sym typeface="+mn-ea"/>
              </a:rPr>
              <a:t>ø400*600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>
                <a:sym typeface="+mn-ea"/>
              </a:rPr>
              <a:t>数量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1</a:t>
            </a:r>
            <a:endParaRPr lang="zh-CN" altLang="en-US" sz="1200"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61" descr="D{A)]J90F8980S50WQA)3[F"/>
          <p:cNvPicPr>
            <a:picLocks noChangeAspect="1"/>
          </p:cNvPicPr>
          <p:nvPr/>
        </p:nvPicPr>
        <p:blipFill>
          <a:blip r:embed="rId1"/>
          <a:srcRect l="27040" t="12993" r="28244" b="33449"/>
          <a:stretch>
            <a:fillRect/>
          </a:stretch>
        </p:blipFill>
        <p:spPr>
          <a:xfrm>
            <a:off x="3208655" y="2802890"/>
            <a:ext cx="4431030" cy="2353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5400000">
            <a:off x="9248140" y="3197860"/>
            <a:ext cx="1905000" cy="3132455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9420860" y="5869940"/>
            <a:ext cx="184340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/>
              <a:t>沙发部位皮料颜色色卡</a:t>
            </a:r>
            <a:endParaRPr lang="zh-CN" altLang="en-US" sz="1200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870825" y="193040"/>
            <a:ext cx="3932555" cy="2371090"/>
          </a:xfrm>
          <a:prstGeom prst="rect">
            <a:avLst/>
          </a:prstGeom>
        </p:spPr>
      </p:pic>
      <p:sp>
        <p:nvSpPr>
          <p:cNvPr id="17" name="TextBox 5"/>
          <p:cNvSpPr txBox="1"/>
          <p:nvPr/>
        </p:nvSpPr>
        <p:spPr>
          <a:xfrm>
            <a:off x="367030" y="457200"/>
            <a:ext cx="36372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gradFill>
                  <a:gsLst>
                    <a:gs pos="0">
                      <a:srgbClr val="C09D87"/>
                    </a:gs>
                    <a:gs pos="100000">
                      <a:srgbClr val="8D512F"/>
                    </a:gs>
                  </a:gsLst>
                  <a:lin scaled="1"/>
                </a:gradFill>
              </a:rPr>
              <a:t>CHONGQING LIYUJINWAN PROJECT</a:t>
            </a:r>
            <a:endParaRPr lang="en-US" altLang="zh-CN" sz="1200" dirty="0">
              <a:gradFill>
                <a:gsLst>
                  <a:gs pos="0">
                    <a:srgbClr val="C09D87"/>
                  </a:gs>
                  <a:gs pos="100000">
                    <a:srgbClr val="8D512F"/>
                  </a:gs>
                </a:gsLst>
                <a:lin scaled="1"/>
              </a:gradFill>
            </a:endParaRPr>
          </a:p>
          <a:p>
            <a:r>
              <a:rPr lang="en-US" altLang="zh-CN" sz="1200" dirty="0" smtClean="0">
                <a:gradFill>
                  <a:gsLst>
                    <a:gs pos="0">
                      <a:srgbClr val="C09D87"/>
                    </a:gs>
                    <a:gs pos="100000">
                      <a:srgbClr val="8D512F"/>
                    </a:gs>
                  </a:gsLst>
                  <a:lin scaled="1"/>
                </a:gradFill>
              </a:rPr>
              <a:t>SPACE</a:t>
            </a:r>
            <a:endParaRPr lang="en-US" altLang="zh-CN" sz="1200" dirty="0" smtClean="0">
              <a:gradFill>
                <a:gsLst>
                  <a:gs pos="0">
                    <a:srgbClr val="C09D87"/>
                  </a:gs>
                  <a:gs pos="100000">
                    <a:srgbClr val="8D512F"/>
                  </a:gs>
                </a:gsLst>
                <a:lin scaled="1"/>
              </a:gradFill>
            </a:endParaRPr>
          </a:p>
          <a:p>
            <a:r>
              <a:rPr lang="en-US" altLang="zh-CN" sz="1200" dirty="0" smtClean="0">
                <a:gradFill>
                  <a:gsLst>
                    <a:gs pos="0">
                      <a:srgbClr val="C09D87"/>
                    </a:gs>
                    <a:gs pos="100000">
                      <a:srgbClr val="8D512F"/>
                    </a:gs>
                  </a:gsLst>
                  <a:lin scaled="1"/>
                </a:gradFill>
              </a:rPr>
              <a:t>DESIGN CONCEPT</a:t>
            </a:r>
            <a:endParaRPr lang="en-US" altLang="zh-CN" sz="1200" dirty="0" smtClean="0">
              <a:gradFill>
                <a:gsLst>
                  <a:gs pos="0">
                    <a:srgbClr val="C09D87"/>
                  </a:gs>
                  <a:gs pos="100000">
                    <a:srgbClr val="8D512F"/>
                  </a:gs>
                </a:gsLst>
                <a:lin scaled="1"/>
              </a:gra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21310" y="1091565"/>
            <a:ext cx="376618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A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区入户大厅软装方案二及点位图</a:t>
            </a:r>
            <a:endParaRPr lang="zh-CN" alt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553654" y="1138852"/>
            <a:ext cx="171948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</a:t>
            </a:r>
            <a:r>
              <a:rPr lang="zh-CN" altLang="en-US" sz="1200" b="1" smtClean="0"/>
              <a:t>：挂画</a:t>
            </a:r>
            <a:endParaRPr lang="zh-CN" altLang="en-US" sz="1200" b="1"/>
          </a:p>
          <a:p>
            <a:r>
              <a:rPr lang="zh-CN" altLang="en-US" sz="1200" smtClean="0">
                <a:sym typeface="+mn-ea"/>
              </a:rPr>
              <a:t>形</a:t>
            </a:r>
            <a:r>
              <a:rPr lang="zh-CN" altLang="en-US" sz="1200">
                <a:sym typeface="+mn-ea"/>
              </a:rPr>
              <a:t>状</a:t>
            </a:r>
            <a:r>
              <a:rPr lang="zh-CN" altLang="en-US" sz="1200" smtClean="0">
                <a:sym typeface="+mn-ea"/>
              </a:rPr>
              <a:t>：长方形</a:t>
            </a:r>
            <a:endParaRPr lang="zh-CN" altLang="en-US" sz="1200">
              <a:sym typeface="+mn-ea"/>
            </a:endParaRPr>
          </a:p>
          <a:p>
            <a:r>
              <a:rPr lang="zh-CN" altLang="en-US" sz="1200">
                <a:sym typeface="+mn-ea"/>
              </a:rPr>
              <a:t>规格尺寸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800*1200</a:t>
            </a:r>
            <a:endParaRPr lang="zh-CN" altLang="en-US" sz="1200">
              <a:sym typeface="+mn-ea"/>
            </a:endParaRPr>
          </a:p>
          <a:p>
            <a:r>
              <a:rPr lang="zh-CN" altLang="en-US" sz="1200">
                <a:sym typeface="+mn-ea"/>
              </a:rPr>
              <a:t>数量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2</a:t>
            </a:r>
            <a:endParaRPr lang="zh-CN" altLang="en-US" sz="1200"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819264" y="2586990"/>
            <a:ext cx="1784476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b="1"/>
              <a:t>名称：沙发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>
                <a:sym typeface="+mn-ea"/>
              </a:rPr>
              <a:t>PU</a:t>
            </a:r>
            <a:r>
              <a:rPr lang="zh-CN" altLang="en-US" sz="1200">
                <a:sym typeface="+mn-ea"/>
              </a:rPr>
              <a:t>皮</a:t>
            </a:r>
            <a:endParaRPr lang="zh-CN" altLang="en-US" sz="1200">
              <a:sym typeface="+mn-ea"/>
            </a:endParaRPr>
          </a:p>
          <a:p>
            <a:r>
              <a:rPr lang="zh-CN" altLang="en-US" sz="1200">
                <a:sym typeface="+mn-ea"/>
              </a:rPr>
              <a:t>形状</a:t>
            </a:r>
            <a:r>
              <a:rPr lang="zh-CN" altLang="en-US" sz="1200" smtClean="0">
                <a:sym typeface="+mn-ea"/>
              </a:rPr>
              <a:t>：长方体</a:t>
            </a:r>
            <a:endParaRPr lang="zh-CN" altLang="en-US" sz="1200">
              <a:sym typeface="+mn-ea"/>
            </a:endParaRPr>
          </a:p>
          <a:p>
            <a:r>
              <a:rPr lang="zh-CN" altLang="en-US" sz="1200">
                <a:sym typeface="+mn-ea"/>
              </a:rPr>
              <a:t>规</a:t>
            </a:r>
            <a:r>
              <a:rPr lang="zh-CN" altLang="en-US" sz="1200" smtClean="0">
                <a:sym typeface="+mn-ea"/>
              </a:rPr>
              <a:t>格：</a:t>
            </a:r>
            <a:r>
              <a:rPr lang="en-US" altLang="zh-CN" sz="1200" smtClean="0">
                <a:sym typeface="+mn-ea"/>
              </a:rPr>
              <a:t>1800*800*860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>
                <a:sym typeface="+mn-ea"/>
              </a:rPr>
              <a:t>数量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1</a:t>
            </a:r>
            <a:endParaRPr lang="zh-CN" altLang="en-US" sz="1200"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378440" y="3964940"/>
            <a:ext cx="505460" cy="295910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619760" y="2045970"/>
            <a:ext cx="2359660" cy="3576320"/>
            <a:chOff x="1016" y="3102"/>
            <a:chExt cx="3716" cy="5632"/>
          </a:xfrm>
        </p:grpSpPr>
        <p:pic>
          <p:nvPicPr>
            <p:cNvPr id="26" name="图片 2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016" y="3102"/>
              <a:ext cx="3716" cy="5632"/>
            </a:xfrm>
            <a:prstGeom prst="rect">
              <a:avLst/>
            </a:prstGeom>
          </p:spPr>
        </p:pic>
        <p:grpSp>
          <p:nvGrpSpPr>
            <p:cNvPr id="27" name="组合 26"/>
            <p:cNvGrpSpPr/>
            <p:nvPr/>
          </p:nvGrpSpPr>
          <p:grpSpPr>
            <a:xfrm>
              <a:off x="1851" y="6884"/>
              <a:ext cx="2066" cy="529"/>
              <a:chOff x="4417" y="7828"/>
              <a:chExt cx="2066" cy="529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4417" y="7891"/>
                <a:ext cx="120" cy="46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363" y="7828"/>
                <a:ext cx="120" cy="46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31" name="文本框 30"/>
          <p:cNvSpPr txBox="1"/>
          <p:nvPr/>
        </p:nvSpPr>
        <p:spPr>
          <a:xfrm>
            <a:off x="4237229" y="5546090"/>
            <a:ext cx="1784476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/>
              <a:t>名称：单人沙发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>
                <a:sym typeface="+mn-ea"/>
              </a:rPr>
              <a:t>PU</a:t>
            </a:r>
            <a:r>
              <a:rPr lang="zh-CN" altLang="en-US" sz="1200">
                <a:sym typeface="+mn-ea"/>
              </a:rPr>
              <a:t>皮</a:t>
            </a:r>
            <a:endParaRPr lang="zh-CN" altLang="en-US" sz="1200">
              <a:sym typeface="+mn-ea"/>
            </a:endParaRPr>
          </a:p>
          <a:p>
            <a:r>
              <a:rPr lang="zh-CN" altLang="en-US" sz="1200">
                <a:sym typeface="+mn-ea"/>
              </a:rPr>
              <a:t>形状</a:t>
            </a:r>
            <a:r>
              <a:rPr lang="zh-CN" altLang="en-US" sz="1200" smtClean="0">
                <a:sym typeface="+mn-ea"/>
              </a:rPr>
              <a:t>：</a:t>
            </a:r>
            <a:endParaRPr lang="zh-CN" altLang="en-US" sz="1200" smtClean="0">
              <a:sym typeface="+mn-ea"/>
            </a:endParaRPr>
          </a:p>
          <a:p>
            <a:r>
              <a:rPr lang="zh-CN" altLang="en-US" sz="1200">
                <a:sym typeface="+mn-ea"/>
              </a:rPr>
              <a:t>规</a:t>
            </a:r>
            <a:r>
              <a:rPr lang="zh-CN" altLang="en-US" sz="1200" smtClean="0">
                <a:sym typeface="+mn-ea"/>
              </a:rPr>
              <a:t>格：</a:t>
            </a:r>
            <a:r>
              <a:rPr lang="en-US" altLang="zh-CN" sz="1200" smtClean="0">
                <a:sym typeface="+mn-ea"/>
              </a:rPr>
              <a:t>800*800*860  </a:t>
            </a:r>
            <a:endParaRPr lang="en-US" altLang="zh-CN" sz="1200" smtClean="0">
              <a:sym typeface="+mn-ea"/>
            </a:endParaRPr>
          </a:p>
          <a:p>
            <a:r>
              <a:rPr lang="en-US" altLang="zh-CN" sz="1200" smtClean="0">
                <a:sym typeface="+mn-ea"/>
              </a:rPr>
              <a:t> </a:t>
            </a:r>
            <a:r>
              <a:rPr lang="zh-CN" altLang="en-US" sz="1200">
                <a:sym typeface="+mn-ea"/>
              </a:rPr>
              <a:t>数量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2</a:t>
            </a:r>
            <a:endParaRPr lang="en-US" altLang="zh-CN" sz="1200" smtClean="0"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279640" y="5691505"/>
            <a:ext cx="196151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/>
              <a:t>名称：茶几</a:t>
            </a:r>
            <a:endParaRPr lang="zh-CN" altLang="en-US" sz="1200" b="1"/>
          </a:p>
          <a:p>
            <a:r>
              <a:rPr lang="zh-CN" altLang="en-US" sz="1200">
                <a:sym typeface="+mn-ea"/>
              </a:rPr>
              <a:t>材质</a:t>
            </a:r>
            <a:r>
              <a:rPr lang="zh-CN" altLang="en-US" sz="1200" smtClean="0">
                <a:sym typeface="+mn-ea"/>
              </a:rPr>
              <a:t>：不锈钢</a:t>
            </a:r>
            <a:endParaRPr lang="zh-CN" altLang="en-US" sz="1200" smtClean="0">
              <a:sym typeface="+mn-ea"/>
            </a:endParaRPr>
          </a:p>
          <a:p>
            <a:r>
              <a:rPr lang="zh-CN" altLang="en-US" sz="1200">
                <a:sym typeface="+mn-ea"/>
              </a:rPr>
              <a:t>形状</a:t>
            </a:r>
            <a:r>
              <a:rPr lang="zh-CN" altLang="en-US" sz="1200" smtClean="0">
                <a:sym typeface="+mn-ea"/>
              </a:rPr>
              <a:t>：园柱</a:t>
            </a:r>
            <a:endParaRPr lang="zh-CN" altLang="en-US" sz="1200">
              <a:sym typeface="+mn-ea"/>
            </a:endParaRPr>
          </a:p>
          <a:p>
            <a:r>
              <a:rPr lang="zh-CN" altLang="en-US" sz="1200">
                <a:sym typeface="+mn-ea"/>
              </a:rPr>
              <a:t>规</a:t>
            </a:r>
            <a:r>
              <a:rPr lang="zh-CN" altLang="en-US" sz="1200" smtClean="0">
                <a:sym typeface="+mn-ea"/>
              </a:rPr>
              <a:t>格：</a:t>
            </a:r>
            <a:r>
              <a:rPr lang="en-US" altLang="zh-CN" sz="1200" smtClean="0">
                <a:sym typeface="+mn-ea"/>
              </a:rPr>
              <a:t>ø400*600</a:t>
            </a:r>
            <a:endParaRPr lang="en-US" altLang="zh-CN" sz="1200" smtClean="0">
              <a:sym typeface="+mn-ea"/>
            </a:endParaRPr>
          </a:p>
          <a:p>
            <a:r>
              <a:rPr lang="zh-CN" altLang="en-US" sz="1200">
                <a:sym typeface="+mn-ea"/>
              </a:rPr>
              <a:t>数量</a:t>
            </a:r>
            <a:r>
              <a:rPr lang="zh-CN" altLang="en-US" sz="1200" smtClean="0">
                <a:sym typeface="+mn-ea"/>
              </a:rPr>
              <a:t>：</a:t>
            </a:r>
            <a:r>
              <a:rPr lang="en-US" altLang="zh-CN" sz="1200" smtClean="0">
                <a:sym typeface="+mn-ea"/>
              </a:rPr>
              <a:t>1</a:t>
            </a:r>
            <a:endParaRPr lang="zh-CN" altLang="en-US" sz="1200">
              <a:sym typeface="+mn-ea"/>
            </a:endParaRPr>
          </a:p>
        </p:txBody>
      </p:sp>
      <p:cxnSp>
        <p:nvCxnSpPr>
          <p:cNvPr id="44" name="曲线连接符 43"/>
          <p:cNvCxnSpPr>
            <a:stCxn id="15" idx="1"/>
          </p:cNvCxnSpPr>
          <p:nvPr/>
        </p:nvCxnSpPr>
        <p:spPr>
          <a:xfrm rot="10800000">
            <a:off x="6228080" y="3875405"/>
            <a:ext cx="4149725" cy="236855"/>
          </a:xfrm>
          <a:prstGeom prst="curvedConnector3">
            <a:avLst>
              <a:gd name="adj1" fmla="val 49992"/>
            </a:avLst>
          </a:prstGeom>
          <a:ln w="12700" cmpd="sng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图片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6" t="33025" r="23502" b="29436"/>
          <a:stretch>
            <a:fillRect/>
          </a:stretch>
        </p:blipFill>
        <p:spPr>
          <a:xfrm>
            <a:off x="3434715" y="690245"/>
            <a:ext cx="1377315" cy="189928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9"/>
          <a:srcRect l="16803" t="28856" r="17045" b="25181"/>
          <a:stretch>
            <a:fillRect/>
          </a:stretch>
        </p:blipFill>
        <p:spPr>
          <a:xfrm>
            <a:off x="4964430" y="690245"/>
            <a:ext cx="1263650" cy="1901825"/>
          </a:xfrm>
          <a:prstGeom prst="rect">
            <a:avLst/>
          </a:prstGeom>
        </p:spPr>
      </p:pic>
      <p:pic>
        <p:nvPicPr>
          <p:cNvPr id="102" name="图片 61" descr="D{A)]J90F8980S50WQA)3[F"/>
          <p:cNvPicPr>
            <a:picLocks noChangeAspect="1"/>
          </p:cNvPicPr>
          <p:nvPr/>
        </p:nvPicPr>
        <p:blipFill>
          <a:blip r:embed="rId1"/>
          <a:srcRect l="71017" t="12993" r="937" b="21848"/>
          <a:stretch>
            <a:fillRect/>
          </a:stretch>
        </p:blipFill>
        <p:spPr>
          <a:xfrm>
            <a:off x="2836545" y="5288598"/>
            <a:ext cx="1400810" cy="1438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0480" y="5513705"/>
            <a:ext cx="897255" cy="12134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344262" y="1006950"/>
            <a:ext cx="365388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A区入户大厅挂画位置示意图</a:t>
            </a:r>
            <a:endParaRPr lang="en-US" altLang="zh-CN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  <a:sym typeface="+mn-ea"/>
            </a:endParaRPr>
          </a:p>
        </p:txBody>
      </p:sp>
      <p:sp>
        <p:nvSpPr>
          <p:cNvPr id="36" name="TextBox 5"/>
          <p:cNvSpPr txBox="1"/>
          <p:nvPr/>
        </p:nvSpPr>
        <p:spPr>
          <a:xfrm>
            <a:off x="344262" y="305638"/>
            <a:ext cx="759958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gradFill>
                  <a:gsLst>
                    <a:gs pos="0">
                      <a:srgbClr val="C09D87"/>
                    </a:gs>
                    <a:gs pos="100000">
                      <a:srgbClr val="8D512F"/>
                    </a:gs>
                  </a:gsLst>
                  <a:lin scaled="1"/>
                </a:gradFill>
              </a:rPr>
              <a:t>CHONGQING LIYUJINWAN PROJECT</a:t>
            </a:r>
            <a:endParaRPr lang="en-US" altLang="zh-CN" sz="1200" dirty="0">
              <a:gradFill>
                <a:gsLst>
                  <a:gs pos="0">
                    <a:srgbClr val="C09D87"/>
                  </a:gs>
                  <a:gs pos="100000">
                    <a:srgbClr val="8D512F"/>
                  </a:gs>
                </a:gsLst>
                <a:lin scaled="1"/>
              </a:gradFill>
            </a:endParaRPr>
          </a:p>
          <a:p>
            <a:r>
              <a:rPr lang="en-US" altLang="zh-CN" sz="1200" dirty="0" smtClean="0">
                <a:gradFill>
                  <a:gsLst>
                    <a:gs pos="0">
                      <a:srgbClr val="C09D87"/>
                    </a:gs>
                    <a:gs pos="100000">
                      <a:srgbClr val="8D512F"/>
                    </a:gs>
                  </a:gsLst>
                  <a:lin scaled="1"/>
                </a:gradFill>
              </a:rPr>
              <a:t>SPACE</a:t>
            </a:r>
            <a:endParaRPr lang="en-US" altLang="zh-CN" sz="1200" dirty="0" smtClean="0">
              <a:gradFill>
                <a:gsLst>
                  <a:gs pos="0">
                    <a:srgbClr val="C09D87"/>
                  </a:gs>
                  <a:gs pos="100000">
                    <a:srgbClr val="8D512F"/>
                  </a:gs>
                </a:gsLst>
                <a:lin scaled="1"/>
              </a:gradFill>
            </a:endParaRPr>
          </a:p>
          <a:p>
            <a:r>
              <a:rPr lang="en-US" altLang="zh-CN" sz="1200" dirty="0" smtClean="0">
                <a:gradFill>
                  <a:gsLst>
                    <a:gs pos="0">
                      <a:srgbClr val="C09D87"/>
                    </a:gs>
                    <a:gs pos="100000">
                      <a:srgbClr val="8D512F"/>
                    </a:gs>
                  </a:gsLst>
                  <a:lin scaled="1"/>
                </a:gradFill>
              </a:rPr>
              <a:t>DESIGN CONCEPT</a:t>
            </a:r>
            <a:endParaRPr lang="en-US" altLang="zh-CN" sz="1200" dirty="0" smtClean="0">
              <a:gradFill>
                <a:gsLst>
                  <a:gs pos="0">
                    <a:srgbClr val="C09D87"/>
                  </a:gs>
                  <a:gs pos="100000">
                    <a:srgbClr val="8D512F"/>
                  </a:gs>
                </a:gsLst>
                <a:lin scaled="1"/>
              </a:gra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grayscl/>
          </a:blip>
          <a:stretch>
            <a:fillRect/>
          </a:stretch>
        </p:blipFill>
        <p:spPr>
          <a:xfrm>
            <a:off x="4251960" y="607695"/>
            <a:ext cx="3917315" cy="60051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176520" y="4426585"/>
            <a:ext cx="36000" cy="468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7089140" y="4429125"/>
            <a:ext cx="36000" cy="468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/>
          <p:cNvCxnSpPr>
            <a:stCxn id="4" idx="3"/>
          </p:cNvCxnSpPr>
          <p:nvPr/>
        </p:nvCxnSpPr>
        <p:spPr>
          <a:xfrm flipH="1" flipV="1">
            <a:off x="3033395" y="4655185"/>
            <a:ext cx="2179320" cy="571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直接箭头连接符 7"/>
          <p:cNvCxnSpPr>
            <a:stCxn id="5" idx="1"/>
          </p:cNvCxnSpPr>
          <p:nvPr/>
        </p:nvCxnSpPr>
        <p:spPr>
          <a:xfrm>
            <a:off x="7089140" y="4663440"/>
            <a:ext cx="2087880" cy="381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6" t="33025" r="23502" b="29436"/>
          <a:stretch>
            <a:fillRect/>
          </a:stretch>
        </p:blipFill>
        <p:spPr>
          <a:xfrm>
            <a:off x="1503680" y="3714750"/>
            <a:ext cx="1377315" cy="189928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/>
          <a:srcRect l="16803" t="28856" r="17045" b="25181"/>
          <a:stretch>
            <a:fillRect/>
          </a:stretch>
        </p:blipFill>
        <p:spPr>
          <a:xfrm>
            <a:off x="9297670" y="3707130"/>
            <a:ext cx="1263650" cy="190182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3636.3307086614172,&quot;width&quot;:4853.3889763779525}"/>
</p:tagLst>
</file>

<file path=ppt/tags/tag10.xml><?xml version="1.0" encoding="utf-8"?>
<p:tagLst xmlns:p="http://schemas.openxmlformats.org/presentationml/2006/main">
  <p:tag name="KSO_WM_UNIT_PLACING_PICTURE_USER_VIEWPORT" val="{&quot;height&quot;:3706,&quot;width&quot;:2446}"/>
</p:tagLst>
</file>

<file path=ppt/tags/tag11.xml><?xml version="1.0" encoding="utf-8"?>
<p:tagLst xmlns:p="http://schemas.openxmlformats.org/presentationml/2006/main">
  <p:tag name="KSO_WM_UNIT_PLACING_PICTURE_USER_VIEWPORT" val="{&quot;height&quot;:6568,&quot;width&quot;:5828}"/>
</p:tagLst>
</file>

<file path=ppt/tags/tag12.xml><?xml version="1.0" encoding="utf-8"?>
<p:tagLst xmlns:p="http://schemas.openxmlformats.org/presentationml/2006/main">
  <p:tag name="KSO_WM_UNIT_PLACING_PICTURE_USER_VIEWPORT" val="{&quot;height&quot;:4933,&quot;width&quot;:3000}"/>
</p:tagLst>
</file>

<file path=ppt/tags/tag13.xml><?xml version="1.0" encoding="utf-8"?>
<p:tagLst xmlns:p="http://schemas.openxmlformats.org/presentationml/2006/main">
  <p:tag name="KSO_WM_UNIT_PLACING_PICTURE_USER_VIEWPORT" val="{&quot;height&quot;:4933,&quot;width&quot;:3000}"/>
</p:tagLst>
</file>

<file path=ppt/tags/tag14.xml><?xml version="1.0" encoding="utf-8"?>
<p:tagLst xmlns:p="http://schemas.openxmlformats.org/presentationml/2006/main">
  <p:tag name="KSO_WM_UNIT_PLACING_PICTURE_USER_VIEWPORT" val="{&quot;height&quot;:5233,&quot;width&quot;:3183}"/>
</p:tagLst>
</file>

<file path=ppt/tags/tag2.xml><?xml version="1.0" encoding="utf-8"?>
<p:tagLst xmlns:p="http://schemas.openxmlformats.org/presentationml/2006/main">
  <p:tag name="KSO_WM_UNIT_PLACING_PICTURE_USER_VIEWPORT" val="{&quot;height&quot;:3633,&quot;width&quot;:4884.198425196851}"/>
</p:tagLst>
</file>

<file path=ppt/tags/tag3.xml><?xml version="1.0" encoding="utf-8"?>
<p:tagLst xmlns:p="http://schemas.openxmlformats.org/presentationml/2006/main">
  <p:tag name="KSO_WM_UNIT_PLACING_PICTURE_USER_VIEWPORT" val="{&quot;height&quot;:3629.91968503937,&quot;width&quot;:4854.922834645669}"/>
</p:tagLst>
</file>

<file path=ppt/tags/tag4.xml><?xml version="1.0" encoding="utf-8"?>
<p:tagLst xmlns:p="http://schemas.openxmlformats.org/presentationml/2006/main">
  <p:tag name="KSO_WM_UNIT_PLACING_PICTURE_USER_VIEWPORT" val="{&quot;height&quot;:3706,&quot;width&quot;:2446}"/>
</p:tagLst>
</file>

<file path=ppt/tags/tag5.xml><?xml version="1.0" encoding="utf-8"?>
<p:tagLst xmlns:p="http://schemas.openxmlformats.org/presentationml/2006/main">
  <p:tag name="KSO_WM_UNIT_PLACING_PICTURE_USER_VIEWPORT" val="{&quot;height&quot;:4933,&quot;width&quot;:3000}"/>
</p:tagLst>
</file>

<file path=ppt/tags/tag6.xml><?xml version="1.0" encoding="utf-8"?>
<p:tagLst xmlns:p="http://schemas.openxmlformats.org/presentationml/2006/main">
  <p:tag name="KSO_WM_UNIT_PLACING_PICTURE_USER_VIEWPORT" val="{&quot;height&quot;:3734,&quot;width&quot;:6193}"/>
</p:tagLst>
</file>

<file path=ppt/tags/tag7.xml><?xml version="1.0" encoding="utf-8"?>
<p:tagLst xmlns:p="http://schemas.openxmlformats.org/presentationml/2006/main">
  <p:tag name="KSO_WM_UNIT_PLACING_PICTURE_USER_VIEWPORT" val="{&quot;height&quot;:3706,&quot;width&quot;:2446}"/>
</p:tagLst>
</file>

<file path=ppt/tags/tag8.xml><?xml version="1.0" encoding="utf-8"?>
<p:tagLst xmlns:p="http://schemas.openxmlformats.org/presentationml/2006/main">
  <p:tag name="KSO_WM_UNIT_PLACING_PICTURE_USER_VIEWPORT" val="{&quot;height&quot;:4933,&quot;width&quot;:3000}"/>
</p:tagLst>
</file>

<file path=ppt/tags/tag9.xml><?xml version="1.0" encoding="utf-8"?>
<p:tagLst xmlns:p="http://schemas.openxmlformats.org/presentationml/2006/main">
  <p:tag name="KSO_WM_UNIT_PLACING_PICTURE_USER_VIEWPORT" val="{&quot;height&quot;:3734,&quot;width&quot;:6193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3193</Words>
  <Application>WPS 演示</Application>
  <PresentationFormat>宽屏</PresentationFormat>
  <Paragraphs>559</Paragraphs>
  <Slides>28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9" baseType="lpstr">
      <vt:lpstr>Arial</vt:lpstr>
      <vt:lpstr>宋体</vt:lpstr>
      <vt:lpstr>Wingdings</vt:lpstr>
      <vt:lpstr>华文仿宋</vt:lpstr>
      <vt:lpstr>华文细黑</vt:lpstr>
      <vt:lpstr>仿宋</vt:lpstr>
      <vt:lpstr>Calibri</vt:lpstr>
      <vt:lpstr>微软雅黑</vt:lpstr>
      <vt:lpstr>Arial Unicode MS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中共云南省委员会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李若</dc:creator>
  <cp:lastModifiedBy>李若</cp:lastModifiedBy>
  <cp:revision>175</cp:revision>
  <dcterms:created xsi:type="dcterms:W3CDTF">2021-07-22T00:26:00Z</dcterms:created>
  <dcterms:modified xsi:type="dcterms:W3CDTF">2022-04-07T07:44:02Z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2052-10.8.2.6613</vt:lpwstr>
  </property>
  <property fmtid="{D5CDD505-2E9C-101B-9397-08002B2CF9AE}" pid="3" name="ICV">
    <vt:lpwstr>0989F647DED94F80A638BFB9C88A1D2D</vt:lpwstr>
  </property>
</Properties>
</file>