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72" r:id="rId4"/>
    <p:sldId id="304" r:id="rId5"/>
    <p:sldId id="283" r:id="rId6"/>
    <p:sldId id="262" r:id="rId7"/>
    <p:sldId id="263" r:id="rId8"/>
    <p:sldId id="298" r:id="rId9"/>
    <p:sldId id="284" r:id="rId10"/>
    <p:sldId id="264" r:id="rId11"/>
    <p:sldId id="299" r:id="rId12"/>
    <p:sldId id="301" r:id="rId13"/>
    <p:sldId id="271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何媛媛" initials="何媛媛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A04F"/>
    <a:srgbClr val="CFA47A"/>
    <a:srgbClr val="C3B9B6"/>
    <a:srgbClr val="C5BAB6"/>
    <a:srgbClr val="F8F7F7"/>
    <a:srgbClr val="BD7117"/>
    <a:srgbClr val="B2AB63"/>
    <a:srgbClr val="F8F4ED"/>
    <a:srgbClr val="F8F4EE"/>
    <a:srgbClr val="D2C5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33"/>
            <a:ext cx="318247" cy="251012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474045" y="195150"/>
            <a:ext cx="3874021" cy="484436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grpSp>
        <p:nvGrpSpPr>
          <p:cNvPr id="15" name="组合 14"/>
          <p:cNvGrpSpPr/>
          <p:nvPr userDrawn="1"/>
        </p:nvGrpSpPr>
        <p:grpSpPr>
          <a:xfrm>
            <a:off x="11069499" y="333778"/>
            <a:ext cx="818721" cy="246124"/>
            <a:chOff x="10345599" y="2488207"/>
            <a:chExt cx="818721" cy="246124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8482" y="2488207"/>
              <a:ext cx="765838" cy="246124"/>
            </a:xfrm>
            <a:prstGeom prst="rect">
              <a:avLst/>
            </a:prstGeom>
          </p:spPr>
        </p:pic>
        <p:cxnSp>
          <p:nvCxnSpPr>
            <p:cNvPr id="18" name="直接连接符 17"/>
            <p:cNvCxnSpPr/>
            <p:nvPr/>
          </p:nvCxnSpPr>
          <p:spPr>
            <a:xfrm>
              <a:off x="10345599" y="2520247"/>
              <a:ext cx="0" cy="182044"/>
            </a:xfrm>
            <a:prstGeom prst="line">
              <a:avLst/>
            </a:prstGeom>
            <a:ln>
              <a:solidFill>
                <a:srgbClr val="7272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矩形 9"/>
          <p:cNvSpPr/>
          <p:nvPr userDrawn="1"/>
        </p:nvSpPr>
        <p:spPr>
          <a:xfrm>
            <a:off x="10134600" y="333778"/>
            <a:ext cx="882017" cy="2140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/>
              <a:t>客户</a:t>
            </a:r>
            <a:r>
              <a:rPr lang="en-US" altLang="zh-CN" sz="1100" dirty="0"/>
              <a:t>logo</a:t>
            </a:r>
            <a:endParaRPr lang="zh-CN" altLang="en-US" sz="110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340409" y="223626"/>
            <a:ext cx="72713" cy="634004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0" y="549187"/>
            <a:ext cx="3821268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697816" y="6533800"/>
            <a:ext cx="2505070" cy="365125"/>
          </a:xfrm>
        </p:spPr>
        <p:txBody>
          <a:bodyPr/>
          <a:lstStyle/>
          <a:p>
            <a:fld id="{D864D591-C0E8-44DB-9203-CF696222DC3A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11069499" y="333778"/>
            <a:ext cx="818721" cy="246124"/>
            <a:chOff x="10345599" y="2488207"/>
            <a:chExt cx="818721" cy="246124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8482" y="2488207"/>
              <a:ext cx="765838" cy="246124"/>
            </a:xfrm>
            <a:prstGeom prst="rect">
              <a:avLst/>
            </a:prstGeom>
          </p:spPr>
        </p:pic>
        <p:cxnSp>
          <p:nvCxnSpPr>
            <p:cNvPr id="20" name="直接连接符 19"/>
            <p:cNvCxnSpPr/>
            <p:nvPr/>
          </p:nvCxnSpPr>
          <p:spPr>
            <a:xfrm>
              <a:off x="10345599" y="2520247"/>
              <a:ext cx="0" cy="182044"/>
            </a:xfrm>
            <a:prstGeom prst="line">
              <a:avLst/>
            </a:prstGeom>
            <a:ln>
              <a:solidFill>
                <a:srgbClr val="7272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 userDrawn="1"/>
        </p:nvSpPr>
        <p:spPr>
          <a:xfrm>
            <a:off x="10134600" y="333778"/>
            <a:ext cx="882017" cy="2140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/>
              <a:t>客户</a:t>
            </a:r>
            <a:r>
              <a:rPr lang="en-US" altLang="zh-CN" sz="1100" dirty="0"/>
              <a:t>logo</a:t>
            </a:r>
            <a:endParaRPr lang="zh-CN" altLang="en-US" sz="110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3.png"/><Relationship Id="rId2" Type="http://schemas.openxmlformats.org/officeDocument/2006/relationships/image" Target="../media/image25.jpe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6.jpe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jpeg"/><Relationship Id="rId5" Type="http://schemas.openxmlformats.org/officeDocument/2006/relationships/tags" Target="../tags/tag3.xml"/><Relationship Id="rId4" Type="http://schemas.openxmlformats.org/officeDocument/2006/relationships/image" Target="../media/image10.jpeg"/><Relationship Id="rId3" Type="http://schemas.openxmlformats.org/officeDocument/2006/relationships/tags" Target="../tags/tag2.xml"/><Relationship Id="rId2" Type="http://schemas.openxmlformats.org/officeDocument/2006/relationships/image" Target="../media/image9.jpe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8.jpe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jpe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2.jpe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Administrator/AppData/Local/Temp/picturecompress_20220328123116/output_1.jpgoutput_1"/>
          <p:cNvPicPr>
            <a:picLocks noChangeAspect="1"/>
          </p:cNvPicPr>
          <p:nvPr/>
        </p:nvPicPr>
        <p:blipFill>
          <a:blip r:embed="rId1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426085" y="2801258"/>
            <a:ext cx="11340000" cy="1908000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10"/>
          <p:cNvSpPr txBox="1"/>
          <p:nvPr/>
        </p:nvSpPr>
        <p:spPr>
          <a:xfrm>
            <a:off x="1427480" y="3380740"/>
            <a:ext cx="10021570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spc="6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互联网一期</a:t>
            </a:r>
            <a:r>
              <a:rPr lang="en-US" altLang="zh-CN" sz="3200" b="1" spc="6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21</a:t>
            </a:r>
            <a:r>
              <a:rPr lang="zh-CN" altLang="en-US" sz="3200" b="1" spc="6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号楼智慧餐厅家具改造提升</a:t>
            </a:r>
            <a:r>
              <a:rPr lang="zh-CN" altLang="en-US" sz="32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方案</a:t>
            </a:r>
            <a:endParaRPr lang="zh-CN" altLang="en-US" sz="320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建筑工程管理部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en-US" altLang="zh-CN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2022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429394" y="240203"/>
            <a:ext cx="8286944" cy="484436"/>
          </a:xfrm>
        </p:spPr>
        <p:txBody>
          <a:bodyPr/>
          <a:lstStyle/>
          <a:p>
            <a:r>
              <a:rPr lang="en-US" altLang="zh-CN" sz="1600" dirty="0" smtClean="0">
                <a:solidFill>
                  <a:srgbClr val="FFC000"/>
                </a:solidFill>
              </a:rPr>
              <a:t>B</a:t>
            </a:r>
            <a:r>
              <a:rPr lang="zh-CN" altLang="en-US" sz="1600" dirty="0" smtClean="0">
                <a:solidFill>
                  <a:srgbClr val="FFC000"/>
                </a:solidFill>
              </a:rPr>
              <a:t>区效果图</a:t>
            </a:r>
            <a:endParaRPr lang="zh-CN" altLang="en-US" sz="1600" dirty="0" smtClean="0">
              <a:solidFill>
                <a:srgbClr val="FFC0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9686930" y="6492328"/>
            <a:ext cx="2505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64D591-C0E8-44DB-9203-CF696222DC3A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115535" y="138113"/>
            <a:ext cx="18002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图片 2" descr="B02"/>
          <p:cNvPicPr>
            <a:picLocks noChangeAspect="1"/>
          </p:cNvPicPr>
          <p:nvPr/>
        </p:nvPicPr>
        <p:blipFill>
          <a:blip r:embed="rId2"/>
          <a:srcRect t="20426"/>
          <a:stretch>
            <a:fillRect/>
          </a:stretch>
        </p:blipFill>
        <p:spPr>
          <a:xfrm>
            <a:off x="109855" y="575945"/>
            <a:ext cx="11805920" cy="5448935"/>
          </a:xfrm>
          <a:prstGeom prst="rect">
            <a:avLst/>
          </a:prstGeom>
        </p:spPr>
      </p:pic>
      <p:pic>
        <p:nvPicPr>
          <p:cNvPr id="4" name="图片 3" descr="C:/Users/Administrator/AppData/Local/Temp/picturecompress_20220328113611/output_1.pngoutput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445" y="240030"/>
            <a:ext cx="2513330" cy="1884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429394" y="240203"/>
            <a:ext cx="8286944" cy="484436"/>
          </a:xfrm>
        </p:spPr>
        <p:txBody>
          <a:bodyPr/>
          <a:lstStyle/>
          <a:p>
            <a:r>
              <a:rPr lang="en-US" altLang="zh-CN" sz="1600" dirty="0" smtClean="0">
                <a:solidFill>
                  <a:srgbClr val="FFC000"/>
                </a:solidFill>
              </a:rPr>
              <a:t>B</a:t>
            </a:r>
            <a:r>
              <a:rPr lang="zh-CN" altLang="en-US" sz="1600" dirty="0" smtClean="0">
                <a:solidFill>
                  <a:srgbClr val="FFC000"/>
                </a:solidFill>
              </a:rPr>
              <a:t>区效果图</a:t>
            </a:r>
            <a:endParaRPr lang="zh-CN" altLang="en-US" sz="1600" dirty="0" smtClean="0">
              <a:solidFill>
                <a:srgbClr val="FFC0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9686930" y="6492328"/>
            <a:ext cx="2505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64D591-C0E8-44DB-9203-CF696222DC3A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115535" y="138113"/>
            <a:ext cx="18002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图片 3" descr="B03"/>
          <p:cNvPicPr>
            <a:picLocks noChangeAspect="1"/>
          </p:cNvPicPr>
          <p:nvPr/>
        </p:nvPicPr>
        <p:blipFill>
          <a:blip r:embed="rId2"/>
          <a:srcRect t="13536"/>
          <a:stretch>
            <a:fillRect/>
          </a:stretch>
        </p:blipFill>
        <p:spPr>
          <a:xfrm>
            <a:off x="247650" y="673100"/>
            <a:ext cx="10067925" cy="587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635" y="2898140"/>
            <a:ext cx="12187555" cy="77787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round/>
          </a:ln>
        </p:spPr>
        <p:txBody>
          <a:bodyPr anchor="ctr"/>
          <a:p>
            <a:pPr algn="ctr">
              <a:defRPr/>
            </a:pPr>
            <a:endParaRPr lang="zh-CN" altLang="en-US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1743075" y="27155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2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Thank</a:t>
            </a:r>
            <a:r>
              <a:rPr lang="en-US" altLang="zh-CN" sz="2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</a:t>
            </a:r>
            <a:r>
              <a:rPr lang="en-US" altLang="zh-CN" sz="2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sz="2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谢谢</a:t>
            </a:r>
            <a:endParaRPr lang="zh-CN" sz="28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635688" y="1669046"/>
            <a:ext cx="2505580" cy="557863"/>
          </a:xfrm>
          <a:prstGeom prst="rect">
            <a:avLst/>
          </a:prstGeom>
        </p:spPr>
        <p:txBody>
          <a:bodyPr vert="horz" lIns="66278" tIns="33139" rIns="66278" bIns="33139" rtlCol="0" anchor="b">
            <a:normAutofit/>
          </a:bodyPr>
          <a:lstStyle>
            <a:lvl1pPr algn="ctr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175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色彩分析</a:t>
            </a:r>
            <a:endParaRPr lang="zh-CN" altLang="en-US" sz="2175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476943" y="2916763"/>
            <a:ext cx="973786" cy="719964"/>
            <a:chOff x="2462531" y="4557939"/>
            <a:chExt cx="2175988" cy="1122569"/>
          </a:xfrm>
        </p:grpSpPr>
        <p:sp>
          <p:nvSpPr>
            <p:cNvPr id="5" name="矩形 85"/>
            <p:cNvSpPr>
              <a:spLocks noChangeArrowheads="1"/>
            </p:cNvSpPr>
            <p:nvPr/>
          </p:nvSpPr>
          <p:spPr bwMode="auto">
            <a:xfrm>
              <a:off x="2462531" y="4557939"/>
              <a:ext cx="1057168" cy="1122569"/>
            </a:xfrm>
            <a:prstGeom prst="rect">
              <a:avLst/>
            </a:prstGeom>
            <a:solidFill>
              <a:srgbClr val="B1AB9D"/>
            </a:solidFill>
            <a:ln w="9525" algn="ctr">
              <a:noFill/>
              <a:round/>
            </a:ln>
          </p:spPr>
          <p:txBody>
            <a:bodyPr lIns="101034" tIns="50517" rIns="101034" bIns="50517"/>
            <a:lstStyle/>
            <a:p>
              <a:pPr defTabSz="1031875"/>
              <a:endParaRPr lang="zh-CN" altLang="en-US" sz="1775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矩形 40"/>
            <p:cNvSpPr>
              <a:spLocks noChangeArrowheads="1"/>
            </p:cNvSpPr>
            <p:nvPr/>
          </p:nvSpPr>
          <p:spPr bwMode="auto">
            <a:xfrm>
              <a:off x="3643994" y="4557939"/>
              <a:ext cx="994525" cy="1122569"/>
            </a:xfrm>
            <a:prstGeom prst="rect">
              <a:avLst/>
            </a:prstGeom>
            <a:solidFill>
              <a:srgbClr val="8A6D4E"/>
            </a:solidFill>
            <a:ln w="9525" algn="ctr">
              <a:noFill/>
              <a:round/>
            </a:ln>
          </p:spPr>
          <p:txBody>
            <a:bodyPr lIns="101034" tIns="50517" rIns="101034" bIns="50517"/>
            <a:lstStyle/>
            <a:p>
              <a:pPr defTabSz="1031875"/>
              <a:endParaRPr lang="zh-CN" altLang="en-US" sz="1775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1842684" y="2626444"/>
            <a:ext cx="1745577" cy="28702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024" tIns="51014" rIns="102024" bIns="51014">
            <a:spAutoFit/>
          </a:bodyPr>
          <a:lstStyle>
            <a:defPPr>
              <a:defRPr lang="en-US"/>
            </a:defPPr>
            <a:lvl1pPr>
              <a:buFont typeface="Arial" panose="020B0604020202020204" pitchFamily="34" charset="0"/>
              <a:buNone/>
              <a:defRPr b="1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defTabSz="1673225">
              <a:defRPr sz="29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673225">
              <a:defRPr sz="29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673225">
              <a:defRPr sz="29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673225">
              <a:defRPr sz="29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10" b="0" dirty="0">
                <a:latin typeface="华文中宋" panose="02010600040101010101" pitchFamily="2" charset="-122"/>
                <a:ea typeface="华文中宋" panose="02010600040101010101" pitchFamily="2" charset="-122"/>
              </a:rPr>
              <a:t>主要硬装颜色</a:t>
            </a:r>
            <a:endParaRPr lang="en-US" altLang="zh-CN" sz="1210" b="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141268" y="2626444"/>
            <a:ext cx="1310343" cy="287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02024" tIns="51014" rIns="102024" bIns="51014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1210" dirty="0">
                <a:solidFill>
                  <a:schemeClr val="bg1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点缀色调</a:t>
            </a:r>
            <a:endParaRPr lang="en-US" altLang="zh-CN" sz="1210" dirty="0">
              <a:solidFill>
                <a:schemeClr val="bg1">
                  <a:lumMod val="50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5232985" y="2916759"/>
            <a:ext cx="218622" cy="717066"/>
          </a:xfrm>
          <a:prstGeom prst="rect">
            <a:avLst/>
          </a:prstGeom>
          <a:solidFill>
            <a:srgbClr val="13120F"/>
          </a:solidFill>
          <a:ln w="9525" algn="ctr">
            <a:noFill/>
            <a:round/>
          </a:ln>
        </p:spPr>
        <p:txBody>
          <a:bodyPr lIns="101034" tIns="50517" rIns="101034" bIns="50517"/>
          <a:lstStyle>
            <a:lvl1pPr defTabSz="127825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27825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27825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27825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27825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3406775" indent="-1120775" defTabSz="127825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863975" indent="-1120775" defTabSz="127825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4321175" indent="-1120775" defTabSz="127825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778375" indent="-1120775" defTabSz="127825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1775" dirty="0"/>
              <a:t> </a:t>
            </a:r>
            <a:endParaRPr lang="zh-CN" altLang="en-US" sz="1775" dirty="0"/>
          </a:p>
        </p:txBody>
      </p:sp>
      <p:grpSp>
        <p:nvGrpSpPr>
          <p:cNvPr id="13" name="组合 73"/>
          <p:cNvGrpSpPr/>
          <p:nvPr/>
        </p:nvGrpSpPr>
        <p:grpSpPr bwMode="auto">
          <a:xfrm>
            <a:off x="8688535" y="2347372"/>
            <a:ext cx="1994804" cy="1741627"/>
            <a:chOff x="700115" y="697755"/>
            <a:chExt cx="3858909" cy="3846502"/>
          </a:xfrm>
        </p:grpSpPr>
        <p:pic>
          <p:nvPicPr>
            <p:cNvPr id="14" name="Picture 2" descr="F:\近期项目\标书\2011年11月\上海通用汽车\下载\20061222154822750副本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700115" y="697755"/>
              <a:ext cx="3858909" cy="3846502"/>
            </a:xfrm>
            <a:prstGeom prst="rect">
              <a:avLst/>
            </a:prstGeom>
            <a:noFill/>
            <a:ln>
              <a:noFill/>
            </a:ln>
            <a:effectLst>
              <a:outerShdw dist="38100" dir="2700000" algn="tl" rotWithShape="0">
                <a:srgbClr val="000000">
                  <a:alpha val="3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F:\近期项目\标书\2011年11月\上海通用汽车\下载\20061222154822750副本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2" t="48767" r="58411" b="39307"/>
            <a:stretch>
              <a:fillRect/>
            </a:stretch>
          </p:blipFill>
          <p:spPr bwMode="auto">
            <a:xfrm>
              <a:off x="1046657" y="2603725"/>
              <a:ext cx="1292685" cy="458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47"/>
          <p:cNvSpPr txBox="1">
            <a:spLocks noChangeArrowheads="1"/>
          </p:cNvSpPr>
          <p:nvPr/>
        </p:nvSpPr>
        <p:spPr bwMode="auto">
          <a:xfrm>
            <a:off x="1810916" y="4192762"/>
            <a:ext cx="2725005" cy="32448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2024" tIns="51014" rIns="102024" bIns="51014">
            <a:spAutoFit/>
          </a:bodyPr>
          <a:lstStyle>
            <a:defPPr>
              <a:defRPr lang="en-US"/>
            </a:defPPr>
            <a:lvl1pPr>
              <a:buFont typeface="Arial" panose="020B0604020202020204" pitchFamily="34" charset="0"/>
              <a:buNone/>
              <a:defRPr sz="2000" b="1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defTabSz="1673225">
              <a:defRPr sz="29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673225">
              <a:defRPr sz="29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673225">
              <a:defRPr sz="29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673225">
              <a:defRPr sz="29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76860" indent="-276860">
              <a:buFont typeface="Wingdings" panose="05000000000000000000" pitchFamily="2" charset="2"/>
              <a:buChar char="u"/>
            </a:pPr>
            <a:r>
              <a:rPr lang="zh-CN" altLang="en-US" sz="1450" dirty="0"/>
              <a:t>空间整体色彩定位</a:t>
            </a:r>
            <a:endParaRPr lang="en-US" altLang="zh-CN" sz="1450" dirty="0"/>
          </a:p>
        </p:txBody>
      </p:sp>
      <p:grpSp>
        <p:nvGrpSpPr>
          <p:cNvPr id="17" name="组合 16"/>
          <p:cNvGrpSpPr/>
          <p:nvPr/>
        </p:nvGrpSpPr>
        <p:grpSpPr>
          <a:xfrm>
            <a:off x="1963538" y="4568723"/>
            <a:ext cx="7393527" cy="541246"/>
            <a:chOff x="1225168" y="7122528"/>
            <a:chExt cx="10384150" cy="843912"/>
          </a:xfrm>
        </p:grpSpPr>
        <p:grpSp>
          <p:nvGrpSpPr>
            <p:cNvPr id="18" name="组合 17"/>
            <p:cNvGrpSpPr/>
            <p:nvPr/>
          </p:nvGrpSpPr>
          <p:grpSpPr>
            <a:xfrm>
              <a:off x="1225168" y="7122528"/>
              <a:ext cx="8888521" cy="830391"/>
              <a:chOff x="1872630" y="7716526"/>
              <a:chExt cx="8888521" cy="1017483"/>
            </a:xfrm>
          </p:grpSpPr>
          <p:pic>
            <p:nvPicPr>
              <p:cNvPr id="25" name="图片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6188" y="7717240"/>
                <a:ext cx="1587256" cy="10160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矩形 53"/>
              <p:cNvSpPr>
                <a:spLocks noChangeArrowheads="1"/>
              </p:cNvSpPr>
              <p:nvPr/>
            </p:nvSpPr>
            <p:spPr bwMode="auto">
              <a:xfrm>
                <a:off x="1872630" y="7717415"/>
                <a:ext cx="1586146" cy="1015707"/>
              </a:xfrm>
              <a:prstGeom prst="rect">
                <a:avLst/>
              </a:prstGeom>
              <a:solidFill>
                <a:srgbClr val="F2F2F2"/>
              </a:solidFill>
              <a:ln w="9525" algn="ctr">
                <a:noFill/>
                <a:round/>
              </a:ln>
            </p:spPr>
            <p:txBody>
              <a:bodyPr/>
              <a:lstStyle>
                <a:lvl1pPr defTabSz="159067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defTabSz="159067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defTabSz="159067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defTabSz="159067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defTabSz="159067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3406775" indent="-1120775" defTabSz="1590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3863975" indent="-1120775" defTabSz="1590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4321175" indent="-1120775" defTabSz="1590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4778375" indent="-1120775" defTabSz="1590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2255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 rot="10800000" flipH="1" flipV="1">
                <a:off x="3499409" y="7716526"/>
                <a:ext cx="1586146" cy="1017483"/>
              </a:xfrm>
              <a:prstGeom prst="rect">
                <a:avLst/>
              </a:prstGeom>
              <a:solidFill>
                <a:srgbClr val="B1AB9D"/>
              </a:solidFill>
              <a:ln w="9525" algn="ctr">
                <a:noFill/>
                <a:round/>
              </a:ln>
            </p:spPr>
            <p:txBody>
              <a:bodyPr/>
              <a:lstStyle>
                <a:lvl1pPr defTabSz="159067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defTabSz="159067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defTabSz="159067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defTabSz="159067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defTabSz="159067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3406775" indent="-1120775" defTabSz="1590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3863975" indent="-1120775" defTabSz="1590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4321175" indent="-1120775" defTabSz="1590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4778375" indent="-1120775" defTabSz="1590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2255" dirty="0"/>
              </a:p>
            </p:txBody>
          </p:sp>
          <p:sp>
            <p:nvSpPr>
              <p:cNvPr id="28" name="矩形 8"/>
              <p:cNvSpPr>
                <a:spLocks noChangeArrowheads="1"/>
              </p:cNvSpPr>
              <p:nvPr/>
            </p:nvSpPr>
            <p:spPr bwMode="auto">
              <a:xfrm>
                <a:off x="9175005" y="7717413"/>
                <a:ext cx="1586146" cy="1015709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</a:ln>
            </p:spPr>
            <p:txBody>
              <a:bodyPr/>
              <a:lstStyle>
                <a:lvl1pPr defTabSz="159067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defTabSz="159067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defTabSz="159067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defTabSz="159067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defTabSz="159067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3406775" indent="-1120775" defTabSz="1590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3863975" indent="-1120775" defTabSz="1590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4321175" indent="-1120775" defTabSz="1590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4778375" indent="-1120775" defTabSz="1590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endParaRPr lang="zh-CN" altLang="en-US" sz="2255" dirty="0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10298995" y="7137912"/>
              <a:ext cx="1310323" cy="828528"/>
              <a:chOff x="10931217" y="7716241"/>
              <a:chExt cx="1310323" cy="1015200"/>
            </a:xfrm>
          </p:grpSpPr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>
                <a:off x="11642542" y="7716241"/>
                <a:ext cx="222388" cy="1010546"/>
              </a:xfrm>
              <a:prstGeom prst="rect">
                <a:avLst/>
              </a:prstGeom>
              <a:solidFill>
                <a:srgbClr val="A09076"/>
              </a:solidFill>
              <a:ln w="9525" algn="ctr">
                <a:noFill/>
                <a:round/>
              </a:ln>
            </p:spPr>
            <p:txBody>
              <a:bodyPr lIns="101034" tIns="50517" rIns="101034" bIns="50517"/>
              <a:lstStyle>
                <a:lvl1pPr defTabSz="127825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defTabSz="127825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defTabSz="127825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defTabSz="127825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defTabSz="127825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3406775" indent="-1120775" defTabSz="127825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3863975" indent="-1120775" defTabSz="127825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4321175" indent="-1120775" defTabSz="127825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4778375" indent="-1120775" defTabSz="127825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en-US" altLang="zh-CN" sz="1775" dirty="0"/>
                  <a:t> </a:t>
                </a:r>
                <a:endParaRPr lang="zh-CN" altLang="en-US" sz="1775" dirty="0"/>
              </a:p>
            </p:txBody>
          </p:sp>
          <p:sp>
            <p:nvSpPr>
              <p:cNvPr id="22" name="矩形 21"/>
              <p:cNvSpPr>
                <a:spLocks noChangeArrowheads="1"/>
              </p:cNvSpPr>
              <p:nvPr/>
            </p:nvSpPr>
            <p:spPr bwMode="auto">
              <a:xfrm>
                <a:off x="11302595" y="7720895"/>
                <a:ext cx="309285" cy="1010546"/>
              </a:xfrm>
              <a:prstGeom prst="rect">
                <a:avLst/>
              </a:prstGeom>
              <a:solidFill>
                <a:srgbClr val="7F7E79"/>
              </a:solidFill>
              <a:ln w="9525" algn="ctr">
                <a:noFill/>
                <a:round/>
              </a:ln>
            </p:spPr>
            <p:txBody>
              <a:bodyPr lIns="101034" tIns="50517" rIns="101034" bIns="50517"/>
              <a:lstStyle>
                <a:lvl1pPr defTabSz="127825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defTabSz="127825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defTabSz="127825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defTabSz="127825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defTabSz="127825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3406775" indent="-1120775" defTabSz="127825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3863975" indent="-1120775" defTabSz="127825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4321175" indent="-1120775" defTabSz="127825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4778375" indent="-1120775" defTabSz="127825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en-US" altLang="zh-CN" sz="1775" dirty="0"/>
                  <a:t> </a:t>
                </a:r>
                <a:endParaRPr lang="zh-CN" altLang="en-US" sz="1775" dirty="0"/>
              </a:p>
            </p:txBody>
          </p:sp>
          <p:sp>
            <p:nvSpPr>
              <p:cNvPr id="23" name="矩形 22"/>
              <p:cNvSpPr>
                <a:spLocks noChangeArrowheads="1"/>
              </p:cNvSpPr>
              <p:nvPr/>
            </p:nvSpPr>
            <p:spPr bwMode="auto">
              <a:xfrm>
                <a:off x="11895591" y="7720895"/>
                <a:ext cx="345949" cy="1010546"/>
              </a:xfrm>
              <a:prstGeom prst="rect">
                <a:avLst/>
              </a:prstGeom>
              <a:solidFill>
                <a:srgbClr val="72AF2F"/>
              </a:solidFill>
              <a:ln w="9525" algn="ctr">
                <a:noFill/>
                <a:round/>
              </a:ln>
            </p:spPr>
            <p:txBody>
              <a:bodyPr lIns="101034" tIns="50517" rIns="101034" bIns="50517"/>
              <a:lstStyle>
                <a:lvl1pPr defTabSz="127825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defTabSz="127825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defTabSz="127825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defTabSz="127825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defTabSz="127825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3406775" indent="-1120775" defTabSz="127825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3863975" indent="-1120775" defTabSz="127825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4321175" indent="-1120775" defTabSz="127825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4778375" indent="-1120775" defTabSz="127825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en-US" altLang="zh-CN" sz="1775" dirty="0"/>
                  <a:t> </a:t>
                </a:r>
                <a:endParaRPr lang="zh-CN" altLang="en-US" sz="1775" dirty="0"/>
              </a:p>
            </p:txBody>
          </p:sp>
          <p:sp>
            <p:nvSpPr>
              <p:cNvPr id="24" name="矩形 23"/>
              <p:cNvSpPr>
                <a:spLocks noChangeArrowheads="1"/>
              </p:cNvSpPr>
              <p:nvPr/>
            </p:nvSpPr>
            <p:spPr bwMode="auto">
              <a:xfrm>
                <a:off x="10931217" y="7720895"/>
                <a:ext cx="340716" cy="1010546"/>
              </a:xfrm>
              <a:prstGeom prst="rect">
                <a:avLst/>
              </a:prstGeom>
              <a:solidFill>
                <a:srgbClr val="FFB442"/>
              </a:solidFill>
              <a:ln w="9525" algn="ctr">
                <a:noFill/>
                <a:round/>
              </a:ln>
            </p:spPr>
            <p:txBody>
              <a:bodyPr lIns="101034" tIns="50517" rIns="101034" bIns="50517"/>
              <a:lstStyle>
                <a:lvl1pPr defTabSz="127825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defTabSz="127825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defTabSz="127825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defTabSz="127825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defTabSz="1278255"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3406775" indent="-1120775" defTabSz="127825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3863975" indent="-1120775" defTabSz="127825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4321175" indent="-1120775" defTabSz="127825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4778375" indent="-1120775" defTabSz="127825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buFont typeface="Arial" panose="020B0604020202020204" pitchFamily="34" charset="0"/>
                  <a:buNone/>
                </a:pPr>
                <a:r>
                  <a:rPr lang="en-US" altLang="zh-CN" sz="1775" dirty="0"/>
                  <a:t> </a:t>
                </a:r>
                <a:endParaRPr lang="zh-CN" altLang="en-US" sz="1775" dirty="0"/>
              </a:p>
            </p:txBody>
          </p:sp>
        </p:grpSp>
      </p:grpSp>
      <p:sp>
        <p:nvSpPr>
          <p:cNvPr id="29" name="直接连接符 4"/>
          <p:cNvSpPr>
            <a:spLocks noChangeShapeType="1"/>
          </p:cNvSpPr>
          <p:nvPr/>
        </p:nvSpPr>
        <p:spPr bwMode="auto">
          <a:xfrm>
            <a:off x="1369015" y="4095363"/>
            <a:ext cx="9453969" cy="0"/>
          </a:xfrm>
          <a:prstGeom prst="line">
            <a:avLst/>
          </a:prstGeom>
          <a:noFill/>
          <a:ln w="15875" cap="flat" cmpd="sng">
            <a:gradFill flip="none" rotWithShape="1">
              <a:gsLst>
                <a:gs pos="0">
                  <a:schemeClr val="bg1">
                    <a:lumMod val="96000"/>
                    <a:lumOff val="4000"/>
                  </a:schemeClr>
                </a:gs>
                <a:gs pos="42000">
                  <a:srgbClr val="394A57"/>
                </a:gs>
                <a:gs pos="64000">
                  <a:srgbClr val="394A57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8348" tIns="24174" rIns="48348" bIns="24174"/>
          <a:lstStyle/>
          <a:p>
            <a:pPr defTabSz="1325880">
              <a:defRPr/>
            </a:pPr>
            <a:endParaRPr lang="zh-CN" altLang="en-US" sz="145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8"/>
          <p:cNvSpPr txBox="1">
            <a:spLocks noChangeArrowheads="1"/>
          </p:cNvSpPr>
          <p:nvPr/>
        </p:nvSpPr>
        <p:spPr bwMode="auto">
          <a:xfrm>
            <a:off x="1800812" y="5192184"/>
            <a:ext cx="8652531" cy="828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02024" tIns="51014" rIns="102024" bIns="51014">
            <a:spAutoFit/>
          </a:bodyPr>
          <a:lstStyle/>
          <a:p>
            <a:pPr algn="just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</a:rPr>
              <a:t>通过对</a:t>
            </a:r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效果图</a:t>
            </a:r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</a:rPr>
              <a:t>的了解，我们将空间定为白色、灰色</a:t>
            </a:r>
            <a:r>
              <a:rPr lang="zh-CN" altLang="en-US" sz="1050" dirty="0" smtClean="0">
                <a:latin typeface="微软雅黑" panose="020B0503020204020204" charset="-122"/>
                <a:ea typeface="微软雅黑" panose="020B0503020204020204" charset="-122"/>
              </a:rPr>
              <a:t>、原木</a:t>
            </a:r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</a:rPr>
              <a:t>色到黑色的渐变为空间主色调，局部</a:t>
            </a:r>
            <a:r>
              <a:rPr lang="zh-CN" altLang="en-US" sz="1050" dirty="0" smtClean="0">
                <a:latin typeface="微软雅黑" panose="020B0503020204020204" charset="-122"/>
                <a:ea typeface="微软雅黑" panose="020B0503020204020204" charset="-122"/>
              </a:rPr>
              <a:t>运用橙色、绿色</a:t>
            </a:r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</a:rPr>
              <a:t>等一些比较鲜明的色彩来做为点缀，中间穿插渐进色进行柔和，营造一个</a:t>
            </a:r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整体而又求变化</a:t>
            </a:r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</a:rPr>
              <a:t>的关系，最终实现</a:t>
            </a:r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舒适、活泼、明快</a:t>
            </a:r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</a:rPr>
              <a:t>的就餐环境，从而达到：</a:t>
            </a:r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建筑、环境、人文之间的和谐统一</a:t>
            </a:r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105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1845448" y="2275608"/>
            <a:ext cx="1745577" cy="32448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024" tIns="51014" rIns="102024" bIns="51014">
            <a:spAutoFit/>
          </a:bodyPr>
          <a:lstStyle>
            <a:defPPr>
              <a:defRPr lang="en-US"/>
            </a:defPPr>
            <a:lvl1pPr>
              <a:buFont typeface="Arial" panose="020B0604020202020204" pitchFamily="34" charset="0"/>
              <a:buNone/>
              <a:defRPr b="1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76860" indent="-276860">
              <a:buFont typeface="Wingdings" panose="05000000000000000000" pitchFamily="2" charset="2"/>
              <a:buChar char="u"/>
            </a:pPr>
            <a:r>
              <a:rPr lang="zh-CN" altLang="en-US" sz="1450" dirty="0"/>
              <a:t>色彩提取</a:t>
            </a:r>
            <a:endParaRPr lang="en-US" altLang="zh-CN" sz="1450" dirty="0"/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1694566" y="812364"/>
            <a:ext cx="9117891" cy="107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6" rIns="68572" bIns="34286">
            <a:spAutoFit/>
          </a:bodyPr>
          <a:lstStyle>
            <a:lvl1pPr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整个硬装空间稳重大气、现代简洁，精致线条的贯穿让空间更具有层次感，同样，在家具的选型上，我们也以现代简洁为主，通过</a:t>
            </a:r>
            <a:r>
              <a:rPr lang="zh-CN" altLang="en-US" sz="145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木制、金属</a:t>
            </a:r>
            <a:r>
              <a:rPr lang="zh-CN" altLang="en-US" sz="145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、皮革、布</a:t>
            </a:r>
            <a:r>
              <a:rPr lang="zh-CN" altLang="en-US" sz="145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艺</a:t>
            </a: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等材料与装修材料相互呼应协调，营造出一个温暖、舒适、整体明快的餐厅氛围。</a:t>
            </a:r>
            <a:endParaRPr lang="en-US" altLang="zh-CN" sz="145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标题 1"/>
          <p:cNvSpPr txBox="1"/>
          <p:nvPr/>
        </p:nvSpPr>
        <p:spPr>
          <a:xfrm>
            <a:off x="1673372" y="192673"/>
            <a:ext cx="2505580" cy="557863"/>
          </a:xfrm>
          <a:prstGeom prst="rect">
            <a:avLst/>
          </a:prstGeom>
        </p:spPr>
        <p:txBody>
          <a:bodyPr vert="horz" lIns="66278" tIns="33139" rIns="66278" bIns="33139" rtlCol="0" anchor="b">
            <a:normAutofit/>
          </a:bodyPr>
          <a:lstStyle>
            <a:lvl1pPr algn="ctr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175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风格定位</a:t>
            </a:r>
            <a:endParaRPr lang="zh-CN" altLang="en-US" sz="2175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381" y="2910978"/>
            <a:ext cx="466028" cy="71706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232" y="2921918"/>
            <a:ext cx="449339" cy="71191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297" y="2916760"/>
            <a:ext cx="445358" cy="717066"/>
          </a:xfrm>
          <a:prstGeom prst="rect">
            <a:avLst/>
          </a:prstGeom>
        </p:spPr>
      </p:pic>
      <p:sp>
        <p:nvSpPr>
          <p:cNvPr id="4" name="矩形 8"/>
          <p:cNvSpPr>
            <a:spLocks noChangeArrowheads="1"/>
          </p:cNvSpPr>
          <p:nvPr/>
        </p:nvSpPr>
        <p:spPr bwMode="auto">
          <a:xfrm>
            <a:off x="1937385" y="2914015"/>
            <a:ext cx="483870" cy="70739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defTabSz="159067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59067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59067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59067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59067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3406775" indent="-1120775" defTabSz="15906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863975" indent="-1120775" defTabSz="15906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4321175" indent="-1120775" defTabSz="15906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778375" indent="-1120775" defTabSz="15906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 sz="2255" dirty="0"/>
          </a:p>
        </p:txBody>
      </p:sp>
      <p:sp>
        <p:nvSpPr>
          <p:cNvPr id="9" name="矩形 8"/>
          <p:cNvSpPr/>
          <p:nvPr/>
        </p:nvSpPr>
        <p:spPr>
          <a:xfrm>
            <a:off x="3126740" y="4568825"/>
            <a:ext cx="1143635" cy="518795"/>
          </a:xfrm>
          <a:prstGeom prst="rect">
            <a:avLst/>
          </a:prstGeom>
          <a:solidFill>
            <a:srgbClr val="D9A0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3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8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3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8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3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 bldLvl="0" animBg="1"/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华为餐厅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87680" y="693420"/>
            <a:ext cx="3572510" cy="2735580"/>
          </a:xfrm>
          <a:prstGeom prst="rect">
            <a:avLst/>
          </a:prstGeom>
        </p:spPr>
      </p:pic>
      <p:pic>
        <p:nvPicPr>
          <p:cNvPr id="3" name="图片 2" descr="华为餐厅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54805" y="693420"/>
            <a:ext cx="3646170" cy="2734945"/>
          </a:xfrm>
          <a:prstGeom prst="rect">
            <a:avLst/>
          </a:prstGeom>
        </p:spPr>
      </p:pic>
      <p:pic>
        <p:nvPicPr>
          <p:cNvPr id="4" name="图片 3" descr="华为餐厅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895590" y="693420"/>
            <a:ext cx="4017645" cy="2735580"/>
          </a:xfrm>
          <a:prstGeom prst="rect">
            <a:avLst/>
          </a:prstGeom>
        </p:spPr>
      </p:pic>
      <p:sp>
        <p:nvSpPr>
          <p:cNvPr id="33" name="标题 1"/>
          <p:cNvSpPr txBox="1"/>
          <p:nvPr/>
        </p:nvSpPr>
        <p:spPr>
          <a:xfrm>
            <a:off x="331617" y="268"/>
            <a:ext cx="2505580" cy="557863"/>
          </a:xfrm>
          <a:prstGeom prst="rect">
            <a:avLst/>
          </a:prstGeom>
        </p:spPr>
        <p:txBody>
          <a:bodyPr vert="horz" lIns="66278" tIns="33139" rIns="66278" bIns="33139" rtlCol="0" anchor="b">
            <a:normAutofit/>
          </a:bodyPr>
          <a:lstStyle>
            <a:lvl1pPr algn="ctr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175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案例对比</a:t>
            </a:r>
            <a:endParaRPr lang="zh-CN" altLang="en-US" sz="2175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487680" y="3381375"/>
            <a:ext cx="11425555" cy="40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6" rIns="68572" bIns="34286">
            <a:spAutoFit/>
          </a:bodyPr>
          <a:lstStyle>
            <a:lvl1pPr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华为餐厅以现代简洁为主，通过</a:t>
            </a:r>
            <a:r>
              <a:rPr lang="zh-CN" altLang="en-US" sz="145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木制、金属</a:t>
            </a:r>
            <a:r>
              <a:rPr lang="zh-CN" altLang="en-US" sz="145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、皮革、布</a:t>
            </a:r>
            <a:r>
              <a:rPr lang="zh-CN" altLang="en-US" sz="145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艺</a:t>
            </a: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等材料与装修材料相互呼应协调，营造出一个温暖、舒适、整体明快的餐厅氛围。</a:t>
            </a:r>
            <a:endParaRPr lang="en-US" altLang="zh-CN" sz="145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descr="C:/Users/Administrator/AppData/Local/Temp/picturecompress_20220328114007/output_1.pngoutput_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" y="3830955"/>
            <a:ext cx="3572510" cy="2678430"/>
          </a:xfrm>
          <a:prstGeom prst="rect">
            <a:avLst/>
          </a:prstGeom>
        </p:spPr>
      </p:pic>
      <p:pic>
        <p:nvPicPr>
          <p:cNvPr id="6" name="图片 5" descr="C:/Users/Administrator/AppData/Local/Temp/picturecompress_20220328114104/output_1.pngoutput_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0525" y="3850005"/>
            <a:ext cx="3601085" cy="2677795"/>
          </a:xfrm>
          <a:prstGeom prst="rect">
            <a:avLst/>
          </a:prstGeom>
        </p:spPr>
      </p:pic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331470" y="6456045"/>
            <a:ext cx="11425555" cy="40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6" rIns="68572" bIns="34286">
            <a:spAutoFit/>
          </a:bodyPr>
          <a:lstStyle>
            <a:lvl1pPr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互联网一期</a:t>
            </a:r>
            <a:r>
              <a:rPr lang="en-US" altLang="zh-CN" sz="1450" b="1" dirty="0">
                <a:latin typeface="微软雅黑" panose="020B0503020204020204" charset="-122"/>
                <a:ea typeface="微软雅黑" panose="020B0503020204020204" charset="-122"/>
              </a:rPr>
              <a:t>21</a:t>
            </a: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号楼餐厅软硬装风格未协调，家具利旧，整体观感与硬装匹配度不高，桌椅材质以板材及塑料为主，缺乏变化。</a:t>
            </a:r>
            <a:endParaRPr lang="en-US" altLang="zh-CN" sz="145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1945" y="3850005"/>
            <a:ext cx="3971290" cy="2659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3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3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429394" y="240203"/>
            <a:ext cx="8286944" cy="484436"/>
          </a:xfrm>
        </p:spPr>
        <p:txBody>
          <a:bodyPr/>
          <a:lstStyle/>
          <a:p>
            <a:r>
              <a:rPr lang="en-US" altLang="zh-CN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</a:t>
            </a:r>
            <a:r>
              <a:rPr lang="zh-CN" altLang="en-US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区家具平面布置图</a:t>
            </a:r>
            <a:endParaRPr lang="zh-CN" altLang="en-US" sz="16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9686930" y="6492328"/>
            <a:ext cx="2505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64D591-C0E8-44DB-9203-CF696222DC3A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115535" y="138113"/>
            <a:ext cx="18002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060" y="1790065"/>
            <a:ext cx="2348865" cy="30854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440" y="4763770"/>
            <a:ext cx="5558790" cy="16376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455" y="240030"/>
            <a:ext cx="5558790" cy="16376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475" y="724535"/>
            <a:ext cx="584835" cy="16376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0000">
            <a:off x="2546350" y="2166620"/>
            <a:ext cx="584835" cy="2846070"/>
          </a:xfrm>
          <a:prstGeom prst="rect">
            <a:avLst/>
          </a:prstGeom>
        </p:spPr>
      </p:pic>
      <p:pic>
        <p:nvPicPr>
          <p:cNvPr id="3" name="图片 2" descr="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425" y="554355"/>
            <a:ext cx="6945630" cy="55562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780405" y="1877695"/>
            <a:ext cx="631825" cy="2654300"/>
          </a:xfrm>
          <a:prstGeom prst="rect">
            <a:avLst/>
          </a:prstGeom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智</a:t>
            </a:r>
            <a:r>
              <a:rPr lang="zh-CN" altLang="en-US">
                <a:sym typeface="+mn-ea"/>
              </a:rPr>
              <a:t>慧</a:t>
            </a:r>
            <a:r>
              <a:rPr lang="zh-CN" altLang="en-US">
                <a:sym typeface="+mn-ea"/>
              </a:rPr>
              <a:t>餐线</a:t>
            </a:r>
            <a:endParaRPr lang="zh-CN" altLang="en-US"/>
          </a:p>
          <a:p>
            <a:pPr algn="ctr"/>
            <a:endParaRPr lang="zh-CN" altLang="en-US"/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382905" y="5941060"/>
            <a:ext cx="11425555" cy="40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6" rIns="68572" bIns="34286">
            <a:spAutoFit/>
          </a:bodyPr>
          <a:lstStyle>
            <a:lvl1pPr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调整思路：将原有</a:t>
            </a:r>
            <a:r>
              <a:rPr lang="en-US" altLang="zh-CN" sz="1450" b="1" dirty="0">
                <a:latin typeface="微软雅黑" panose="020B0503020204020204" charset="-122"/>
                <a:ea typeface="微软雅黑" panose="020B0503020204020204" charset="-122"/>
              </a:rPr>
              <a:t>57</a:t>
            </a: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张餐桌（不含固定固定卡座，人数</a:t>
            </a:r>
            <a:r>
              <a:rPr lang="en-US" altLang="zh-CN" sz="1450" b="1" dirty="0">
                <a:latin typeface="微软雅黑" panose="020B0503020204020204" charset="-122"/>
                <a:ea typeface="微软雅黑" panose="020B0503020204020204" charset="-122"/>
              </a:rPr>
              <a:t>228</a:t>
            </a: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）调整为</a:t>
            </a:r>
            <a:r>
              <a:rPr lang="en-US" altLang="zh-CN" sz="1450" b="1" dirty="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人位桌</a:t>
            </a:r>
            <a:r>
              <a:rPr lang="en-US" altLang="zh-CN" sz="1450" b="1" dirty="0">
                <a:latin typeface="微软雅黑" panose="020B0503020204020204" charset="-122"/>
                <a:ea typeface="微软雅黑" panose="020B0503020204020204" charset="-122"/>
              </a:rPr>
              <a:t>46</a:t>
            </a: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张</a:t>
            </a:r>
            <a:r>
              <a:rPr lang="en-US" altLang="zh-CN" sz="1450" b="1" dirty="0"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高脚吧台</a:t>
            </a:r>
            <a:r>
              <a:rPr lang="en-US" altLang="zh-CN" sz="1450" b="1" dirty="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张</a:t>
            </a:r>
            <a:r>
              <a:rPr lang="en-US" altLang="zh-CN" sz="1450" b="1" dirty="0"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园桌</a:t>
            </a:r>
            <a:r>
              <a:rPr lang="en-US" altLang="zh-CN" sz="1450" b="1" dirty="0"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张（</a:t>
            </a:r>
            <a:r>
              <a:rPr lang="en-US" altLang="zh-CN" sz="1450" b="1" dirty="0">
                <a:latin typeface="微软雅黑" panose="020B0503020204020204" charset="-122"/>
                <a:ea typeface="微软雅黑" panose="020B0503020204020204" charset="-122"/>
              </a:rPr>
              <a:t>46*4+22+4*4=222</a:t>
            </a: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人）</a:t>
            </a:r>
            <a:endParaRPr lang="zh-CN" altLang="en-US" sz="145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3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429394" y="240203"/>
            <a:ext cx="8286944" cy="484436"/>
          </a:xfrm>
        </p:spPr>
        <p:txBody>
          <a:bodyPr/>
          <a:lstStyle/>
          <a:p>
            <a:r>
              <a:rPr lang="en-US" altLang="zh-CN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</a:t>
            </a:r>
            <a:r>
              <a:rPr lang="zh-CN" altLang="en-US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区效果图</a:t>
            </a:r>
            <a:endParaRPr lang="zh-CN" altLang="en-US" sz="16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9686930" y="6492328"/>
            <a:ext cx="2505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64D591-C0E8-44DB-9203-CF696222DC3A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115535" y="138113"/>
            <a:ext cx="18002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图片 2" descr="A区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5950"/>
            <a:ext cx="11978005" cy="5751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429394" y="240203"/>
            <a:ext cx="8286944" cy="484436"/>
          </a:xfrm>
        </p:spPr>
        <p:txBody>
          <a:bodyPr/>
          <a:lstStyle/>
          <a:p>
            <a:r>
              <a:rPr lang="en-US" altLang="zh-CN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</a:t>
            </a:r>
            <a:r>
              <a:rPr lang="zh-CN" altLang="en-US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区效果图</a:t>
            </a:r>
            <a:endParaRPr lang="zh-CN" altLang="en-US" sz="16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9627240" y="6492963"/>
            <a:ext cx="2505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64D591-C0E8-44DB-9203-CF696222DC3A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115535" y="138113"/>
            <a:ext cx="18002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图片 3" descr="A区02"/>
          <p:cNvPicPr>
            <a:picLocks noChangeAspect="1"/>
          </p:cNvPicPr>
          <p:nvPr/>
        </p:nvPicPr>
        <p:blipFill>
          <a:blip r:embed="rId2"/>
          <a:srcRect t="22622"/>
          <a:stretch>
            <a:fillRect/>
          </a:stretch>
        </p:blipFill>
        <p:spPr>
          <a:xfrm>
            <a:off x="0" y="1104265"/>
            <a:ext cx="11805920" cy="5481320"/>
          </a:xfrm>
          <a:prstGeom prst="rect">
            <a:avLst/>
          </a:prstGeom>
        </p:spPr>
      </p:pic>
      <p:pic>
        <p:nvPicPr>
          <p:cNvPr id="3" name="图片 2" descr="C:/Users/Administrator/AppData/Local/Temp/picturecompress_20220328111431/output_1.pngoutput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370" y="375920"/>
            <a:ext cx="3384550" cy="1935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429394" y="240203"/>
            <a:ext cx="8286944" cy="484436"/>
          </a:xfrm>
        </p:spPr>
        <p:txBody>
          <a:bodyPr/>
          <a:lstStyle/>
          <a:p>
            <a:r>
              <a:rPr lang="en-US" altLang="zh-CN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</a:t>
            </a:r>
            <a:r>
              <a:rPr lang="zh-CN" altLang="en-US" sz="1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区效果图</a:t>
            </a:r>
            <a:endParaRPr lang="zh-CN" altLang="en-US" sz="16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9686930" y="6492328"/>
            <a:ext cx="2505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64D591-C0E8-44DB-9203-CF696222DC3A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115535" y="138113"/>
            <a:ext cx="18002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图片 5" descr="微信图片_20220325185314"/>
          <p:cNvPicPr>
            <a:picLocks noChangeAspect="1"/>
          </p:cNvPicPr>
          <p:nvPr/>
        </p:nvPicPr>
        <p:blipFill>
          <a:blip r:embed="rId2"/>
          <a:srcRect b="14757"/>
          <a:stretch>
            <a:fillRect/>
          </a:stretch>
        </p:blipFill>
        <p:spPr>
          <a:xfrm>
            <a:off x="0" y="645795"/>
            <a:ext cx="11861165" cy="5669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429394" y="240203"/>
            <a:ext cx="8286944" cy="484436"/>
          </a:xfrm>
        </p:spPr>
        <p:txBody>
          <a:bodyPr/>
          <a:lstStyle/>
          <a:p>
            <a:r>
              <a:rPr lang="en-US" altLang="zh-CN" sz="1600" dirty="0" smtClean="0">
                <a:solidFill>
                  <a:srgbClr val="FFC000"/>
                </a:solidFill>
              </a:rPr>
              <a:t>B</a:t>
            </a:r>
            <a:r>
              <a:rPr lang="zh-CN" altLang="en-US" sz="1600" dirty="0" smtClean="0">
                <a:solidFill>
                  <a:srgbClr val="FFC000"/>
                </a:solidFill>
              </a:rPr>
              <a:t>区家具平面布置图</a:t>
            </a:r>
            <a:endParaRPr lang="zh-CN" altLang="en-US" sz="1600" dirty="0" smtClean="0">
              <a:solidFill>
                <a:srgbClr val="FFC0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9686930" y="6492328"/>
            <a:ext cx="2505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64D591-C0E8-44DB-9203-CF696222DC3A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115535" y="138113"/>
            <a:ext cx="18002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图片 2" descr="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20000">
            <a:off x="1809115" y="0"/>
            <a:ext cx="8572500" cy="6858000"/>
          </a:xfrm>
          <a:prstGeom prst="rect">
            <a:avLst/>
          </a:prstGeom>
        </p:spPr>
      </p:pic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382905" y="5941060"/>
            <a:ext cx="11425555" cy="40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2" tIns="34286" rIns="68572" bIns="34286">
            <a:spAutoFit/>
          </a:bodyPr>
          <a:lstStyle>
            <a:lvl1pPr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673225"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67322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调整思路：将原有</a:t>
            </a:r>
            <a:r>
              <a:rPr lang="en-US" altLang="zh-CN" sz="1450" b="1" dirty="0">
                <a:latin typeface="微软雅黑" panose="020B0503020204020204" charset="-122"/>
                <a:ea typeface="微软雅黑" panose="020B0503020204020204" charset="-122"/>
              </a:rPr>
              <a:t>62</a:t>
            </a: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张餐桌（人数</a:t>
            </a:r>
            <a:r>
              <a:rPr lang="en-US" altLang="zh-CN" sz="1450" b="1" dirty="0">
                <a:latin typeface="微软雅黑" panose="020B0503020204020204" charset="-122"/>
                <a:ea typeface="微软雅黑" panose="020B0503020204020204" charset="-122"/>
              </a:rPr>
              <a:t>248</a:t>
            </a: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）调整为矩形餐桌</a:t>
            </a:r>
            <a:r>
              <a:rPr lang="en-US" altLang="zh-CN" sz="1450" b="1" dirty="0">
                <a:latin typeface="微软雅黑" panose="020B0503020204020204" charset="-122"/>
                <a:ea typeface="微软雅黑" panose="020B0503020204020204" charset="-122"/>
              </a:rPr>
              <a:t>35</a:t>
            </a: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张</a:t>
            </a:r>
            <a:r>
              <a:rPr lang="en-US" altLang="zh-CN" sz="1450" b="1" dirty="0"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高脚吧台</a:t>
            </a:r>
            <a:r>
              <a:rPr lang="en-US" altLang="zh-CN" sz="1450" b="1" dirty="0"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张</a:t>
            </a:r>
            <a:r>
              <a:rPr lang="en-US" altLang="zh-CN" sz="1450" b="1" dirty="0"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园桌</a:t>
            </a:r>
            <a:r>
              <a:rPr lang="en-US" altLang="zh-CN" sz="1450" b="1" dirty="0"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张（</a:t>
            </a:r>
            <a:r>
              <a:rPr lang="en-US" altLang="zh-CN" sz="1450" b="1" dirty="0">
                <a:latin typeface="微软雅黑" panose="020B0503020204020204" charset="-122"/>
                <a:ea typeface="微软雅黑" panose="020B0503020204020204" charset="-122"/>
              </a:rPr>
              <a:t>146</a:t>
            </a:r>
            <a:r>
              <a:rPr lang="en-US" altLang="zh-CN" sz="1450" b="1" dirty="0">
                <a:latin typeface="微软雅黑" panose="020B0503020204020204" charset="-122"/>
                <a:ea typeface="微软雅黑" panose="020B0503020204020204" charset="-122"/>
              </a:rPr>
              <a:t>+98+20=264</a:t>
            </a:r>
            <a:r>
              <a:rPr lang="zh-CN" altLang="en-US" sz="1450" b="1" dirty="0">
                <a:latin typeface="微软雅黑" panose="020B0503020204020204" charset="-122"/>
                <a:ea typeface="微软雅黑" panose="020B0503020204020204" charset="-122"/>
              </a:rPr>
              <a:t>人）</a:t>
            </a:r>
            <a:endParaRPr lang="zh-CN" altLang="en-US" sz="145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993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bg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429394" y="240203"/>
            <a:ext cx="8286944" cy="484436"/>
          </a:xfrm>
        </p:spPr>
        <p:txBody>
          <a:bodyPr/>
          <a:lstStyle/>
          <a:p>
            <a:r>
              <a:rPr lang="en-US" altLang="zh-CN" sz="1600" dirty="0" smtClean="0">
                <a:solidFill>
                  <a:srgbClr val="FFC000"/>
                </a:solidFill>
              </a:rPr>
              <a:t>B</a:t>
            </a:r>
            <a:r>
              <a:rPr lang="zh-CN" altLang="en-US" sz="1600" dirty="0" smtClean="0">
                <a:solidFill>
                  <a:srgbClr val="FFC000"/>
                </a:solidFill>
              </a:rPr>
              <a:t>区效果图</a:t>
            </a:r>
            <a:endParaRPr lang="zh-CN" altLang="en-US" sz="1600" dirty="0" smtClean="0">
              <a:solidFill>
                <a:srgbClr val="FFC0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9686930" y="6492328"/>
            <a:ext cx="2505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64D591-C0E8-44DB-9203-CF696222DC3A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115535" y="138113"/>
            <a:ext cx="18002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图片 2" descr="B01_看图王"/>
          <p:cNvPicPr>
            <a:picLocks noChangeAspect="1"/>
          </p:cNvPicPr>
          <p:nvPr/>
        </p:nvPicPr>
        <p:blipFill>
          <a:blip r:embed="rId2"/>
          <a:srcRect t="18039"/>
          <a:stretch>
            <a:fillRect/>
          </a:stretch>
        </p:blipFill>
        <p:spPr>
          <a:xfrm>
            <a:off x="120015" y="604520"/>
            <a:ext cx="11787505" cy="5942330"/>
          </a:xfrm>
          <a:prstGeom prst="rect">
            <a:avLst/>
          </a:prstGeom>
        </p:spPr>
      </p:pic>
      <p:pic>
        <p:nvPicPr>
          <p:cNvPr id="4" name="图片 3" descr="C:/Users/Administrator/AppData/Local/Temp/picturecompress_20220328113725/output_1.pngoutput_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080" y="240030"/>
            <a:ext cx="3012440" cy="2259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7500,&quot;width&quot;:10005}"/>
</p:tagLst>
</file>

<file path=ppt/tags/tag2.xml><?xml version="1.0" encoding="utf-8"?>
<p:tagLst xmlns:p="http://schemas.openxmlformats.org/presentationml/2006/main">
  <p:tag name="KSO_WM_UNIT_PLACING_PICTURE_USER_VIEWPORT" val="{&quot;height&quot;:5625,&quot;width&quot;:7500}"/>
</p:tagLst>
</file>

<file path=ppt/tags/tag3.xml><?xml version="1.0" encoding="utf-8"?>
<p:tagLst xmlns:p="http://schemas.openxmlformats.org/presentationml/2006/main">
  <p:tag name="KSO_WM_UNIT_PLACING_PICTURE_USER_VIEWPORT" val="{&quot;height&quot;:10800,&quot;width&quot;:1620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622</Words>
  <Application>WPS 演示</Application>
  <PresentationFormat>宽屏</PresentationFormat>
  <Paragraphs>80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黑体</vt:lpstr>
      <vt:lpstr>华文中宋</vt:lpstr>
      <vt:lpstr>Calibri</vt:lpstr>
      <vt:lpstr>Arial Unicode MS</vt:lpstr>
      <vt:lpstr>Office 主题</vt:lpstr>
      <vt:lpstr>PowerPoint 演示文稿</vt:lpstr>
      <vt:lpstr>PowerPoint 演示文稿</vt:lpstr>
      <vt:lpstr>PowerPoint 演示文稿</vt:lpstr>
      <vt:lpstr>A区家具平面布置图</vt:lpstr>
      <vt:lpstr>A区效果图</vt:lpstr>
      <vt:lpstr>A区效果图</vt:lpstr>
      <vt:lpstr>A区效果图</vt:lpstr>
      <vt:lpstr>B区家具平面布置图</vt:lpstr>
      <vt:lpstr>B区效果图</vt:lpstr>
      <vt:lpstr>B区效果图</vt:lpstr>
      <vt:lpstr>B区效果图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春风賀驠</cp:lastModifiedBy>
  <cp:revision>9</cp:revision>
  <dcterms:created xsi:type="dcterms:W3CDTF">2022-03-25T07:30:00Z</dcterms:created>
  <dcterms:modified xsi:type="dcterms:W3CDTF">2022-03-28T04:36:35Z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8196DD18A35249819CD3E54BEB03D033</vt:lpwstr>
  </property>
  <property fmtid="{D5CDD505-2E9C-101B-9397-08002B2CF9AE}" pid="3" name="KSOProductBuildVer">
    <vt:lpwstr>2052-11.1.0.11365</vt:lpwstr>
  </property>
</Properties>
</file>